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sldIdLst>
    <p:sldId id="256" r:id="rId2"/>
    <p:sldId id="285" r:id="rId3"/>
    <p:sldId id="260" r:id="rId4"/>
    <p:sldId id="283" r:id="rId5"/>
    <p:sldId id="287" r:id="rId6"/>
    <p:sldId id="284" r:id="rId7"/>
    <p:sldId id="279" r:id="rId8"/>
    <p:sldId id="276" r:id="rId9"/>
    <p:sldId id="286" r:id="rId10"/>
    <p:sldId id="268" r:id="rId11"/>
    <p:sldId id="280" r:id="rId12"/>
    <p:sldId id="298" r:id="rId13"/>
    <p:sldId id="299" r:id="rId14"/>
    <p:sldId id="300" r:id="rId15"/>
    <p:sldId id="301" r:id="rId16"/>
    <p:sldId id="302" r:id="rId17"/>
    <p:sldId id="281" r:id="rId18"/>
    <p:sldId id="282" r:id="rId19"/>
    <p:sldId id="277" r:id="rId20"/>
    <p:sldId id="261" r:id="rId21"/>
    <p:sldId id="278" r:id="rId22"/>
    <p:sldId id="290" r:id="rId23"/>
    <p:sldId id="297" r:id="rId24"/>
    <p:sldId id="291" r:id="rId25"/>
    <p:sldId id="289" r:id="rId26"/>
    <p:sldId id="288" r:id="rId27"/>
    <p:sldId id="262" r:id="rId28"/>
    <p:sldId id="292" r:id="rId29"/>
    <p:sldId id="295" r:id="rId30"/>
    <p:sldId id="296" r:id="rId31"/>
    <p:sldId id="29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605"/>
    <a:srgbClr val="FF0020"/>
    <a:srgbClr val="9E0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7E5F4-C4AD-4C7C-A199-F148E6ECF247}" v="387" dt="2022-11-07T03:17:26.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9"/>
    <p:restoredTop sz="97219"/>
  </p:normalViewPr>
  <p:slideViewPr>
    <p:cSldViewPr snapToGrid="0" snapToObjects="1">
      <p:cViewPr varScale="1">
        <p:scale>
          <a:sx n="86" d="100"/>
          <a:sy n="86" d="100"/>
        </p:scale>
        <p:origin x="3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7,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7,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7,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7,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7,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7,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06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7, 2022</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7,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7,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7,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7,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7, 2022</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0.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0.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490133" y="1930081"/>
            <a:ext cx="9144000" cy="1960530"/>
          </a:xfrm>
        </p:spPr>
        <p:txBody>
          <a:bodyPr/>
          <a:lstStyle/>
          <a:p>
            <a:r>
              <a:rPr lang="en-US" b="1" spc="-150" dirty="0">
                <a:solidFill>
                  <a:schemeClr val="tx1">
                    <a:lumMod val="75000"/>
                    <a:lumOff val="25000"/>
                  </a:schemeClr>
                </a:solidFill>
                <a:latin typeface="Corbel" panose="020B0503020204020204" pitchFamily="34" charset="0"/>
                <a:cs typeface="Calibri" panose="020F0502020204030204" pitchFamily="34" charset="0"/>
              </a:rPr>
              <a:t>Local Journalism under Private Equity Ownership</a:t>
            </a:r>
          </a:p>
        </p:txBody>
      </p:sp>
      <p:pic>
        <p:nvPicPr>
          <p:cNvPr id="5" name="Picture 4" descr="A picture containing text, sign&#10;&#10;Description automatically generated">
            <a:extLst>
              <a:ext uri="{FF2B5EF4-FFF2-40B4-BE49-F238E27FC236}">
                <a16:creationId xmlns:a16="http://schemas.microsoft.com/office/drawing/2014/main" id="{D464A24F-A446-5A41-8033-53B1A84C232F}"/>
              </a:ext>
            </a:extLst>
          </p:cNvPr>
          <p:cNvPicPr>
            <a:picLocks noChangeAspect="1"/>
          </p:cNvPicPr>
          <p:nvPr/>
        </p:nvPicPr>
        <p:blipFill>
          <a:blip r:embed="rId2"/>
          <a:stretch>
            <a:fillRect/>
          </a:stretch>
        </p:blipFill>
        <p:spPr>
          <a:xfrm>
            <a:off x="4370968" y="1025992"/>
            <a:ext cx="3450064" cy="681387"/>
          </a:xfrm>
          <a:prstGeom prst="rect">
            <a:avLst/>
          </a:prstGeom>
        </p:spPr>
      </p:pic>
      <p:sp>
        <p:nvSpPr>
          <p:cNvPr id="6" name="Subtitle 2">
            <a:extLst>
              <a:ext uri="{FF2B5EF4-FFF2-40B4-BE49-F238E27FC236}">
                <a16:creationId xmlns:a16="http://schemas.microsoft.com/office/drawing/2014/main" id="{EEF0D0AF-BA9D-BA4C-AB3F-F8D9E7955440}"/>
              </a:ext>
            </a:extLst>
          </p:cNvPr>
          <p:cNvSpPr txBox="1">
            <a:spLocks/>
          </p:cNvSpPr>
          <p:nvPr/>
        </p:nvSpPr>
        <p:spPr>
          <a:xfrm>
            <a:off x="1524000" y="4519775"/>
            <a:ext cx="9144000" cy="21649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lumMod val="65000"/>
                    <a:lumOff val="35000"/>
                  </a:schemeClr>
                </a:solidFill>
                <a:latin typeface="Corbel" panose="020B0503020204020204" pitchFamily="34" charset="0"/>
              </a:rPr>
              <a:t>Michael </a:t>
            </a:r>
            <a:r>
              <a:rPr lang="en-US" dirty="0" err="1">
                <a:solidFill>
                  <a:schemeClr val="tx1">
                    <a:lumMod val="65000"/>
                    <a:lumOff val="35000"/>
                  </a:schemeClr>
                </a:solidFill>
                <a:latin typeface="Corbel" panose="020B0503020204020204" pitchFamily="34" charset="0"/>
              </a:rPr>
              <a:t>Ewens</a:t>
            </a:r>
            <a:r>
              <a:rPr lang="en-US" dirty="0">
                <a:solidFill>
                  <a:schemeClr val="tx1">
                    <a:lumMod val="65000"/>
                    <a:lumOff val="35000"/>
                  </a:schemeClr>
                </a:solidFill>
                <a:latin typeface="Corbel" panose="020B0503020204020204" pitchFamily="34" charset="0"/>
              </a:rPr>
              <a:t> (Columbia, NBER)</a:t>
            </a:r>
          </a:p>
          <a:p>
            <a:r>
              <a:rPr lang="en-US" dirty="0">
                <a:solidFill>
                  <a:schemeClr val="tx1">
                    <a:lumMod val="65000"/>
                    <a:lumOff val="35000"/>
                  </a:schemeClr>
                </a:solidFill>
                <a:latin typeface="Corbel" panose="020B0503020204020204" pitchFamily="34" charset="0"/>
              </a:rPr>
              <a:t>Arpit Gupta (NYU Stern)</a:t>
            </a:r>
          </a:p>
          <a:p>
            <a:r>
              <a:rPr lang="en-US" dirty="0">
                <a:solidFill>
                  <a:schemeClr val="tx1">
                    <a:lumMod val="65000"/>
                    <a:lumOff val="35000"/>
                  </a:schemeClr>
                </a:solidFill>
                <a:latin typeface="Corbel" panose="020B0503020204020204" pitchFamily="34" charset="0"/>
              </a:rPr>
              <a:t>Sabrina Howell (NYU Stern, NBER)</a:t>
            </a:r>
          </a:p>
          <a:p>
            <a:endParaRPr lang="en-US" dirty="0">
              <a:solidFill>
                <a:schemeClr val="tx1">
                  <a:lumMod val="65000"/>
                  <a:lumOff val="35000"/>
                </a:schemeClr>
              </a:solidFill>
              <a:latin typeface="Corbel" panose="020B0503020204020204" pitchFamily="34" charset="0"/>
            </a:endParaRPr>
          </a:p>
          <a:p>
            <a:r>
              <a:rPr lang="en-US" dirty="0">
                <a:solidFill>
                  <a:schemeClr val="tx1">
                    <a:lumMod val="65000"/>
                    <a:lumOff val="35000"/>
                  </a:schemeClr>
                </a:solidFill>
                <a:latin typeface="Corbel" panose="020B0503020204020204" pitchFamily="34" charset="0"/>
              </a:rPr>
              <a:t>May 2022</a:t>
            </a:r>
          </a:p>
        </p:txBody>
      </p:sp>
      <p:sp>
        <p:nvSpPr>
          <p:cNvPr id="8" name="Rectangle 7">
            <a:extLst>
              <a:ext uri="{FF2B5EF4-FFF2-40B4-BE49-F238E27FC236}">
                <a16:creationId xmlns:a16="http://schemas.microsoft.com/office/drawing/2014/main" id="{9A08752B-3956-1B49-A67C-A87B88B39B90}"/>
              </a:ext>
            </a:extLst>
          </p:cNvPr>
          <p:cNvSpPr/>
          <p:nvPr/>
        </p:nvSpPr>
        <p:spPr>
          <a:xfrm>
            <a:off x="5355021" y="4136613"/>
            <a:ext cx="1481958" cy="457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44356E6B-40CF-5F42-B72E-3CEF14FAF60D}"/>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Tree>
    <p:extLst>
      <p:ext uri="{BB962C8B-B14F-4D97-AF65-F5344CB8AC3E}">
        <p14:creationId xmlns:p14="http://schemas.microsoft.com/office/powerpoint/2010/main" val="24146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Lst>
          </p:cNvPr>
          <p:cNvSpPr/>
          <p:nvPr/>
        </p:nvSpPr>
        <p:spPr>
          <a:xfrm>
            <a:off x="6858000" y="0"/>
            <a:ext cx="5334000" cy="68122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4724400" cy="1645921"/>
          </a:xfrm>
        </p:spPr>
        <p:txBody>
          <a:bodyPr lIns="0" rIns="0">
            <a:noAutofit/>
          </a:bodyPr>
          <a:lstStyle/>
          <a:p>
            <a:r>
              <a:rPr lang="en-US" b="1" spc="-150" dirty="0">
                <a:solidFill>
                  <a:schemeClr val="tx1">
                    <a:lumMod val="75000"/>
                    <a:lumOff val="25000"/>
                  </a:schemeClr>
                </a:solidFill>
                <a:latin typeface="Corbel" panose="020B0503020204020204" pitchFamily="34" charset="0"/>
                <a:cs typeface="Calibri" panose="020F0502020204030204" pitchFamily="34" charset="0"/>
              </a:rPr>
              <a:t>Data</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3133682"/>
            <a:ext cx="4846320" cy="1163999"/>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200" dirty="0">
                <a:solidFill>
                  <a:schemeClr val="tx1">
                    <a:lumMod val="65000"/>
                    <a:lumOff val="35000"/>
                  </a:schemeClr>
                </a:solidFill>
                <a:latin typeface="Corbel" panose="020B0503020204020204" pitchFamily="34" charset="0"/>
              </a:rPr>
              <a:t>Assemble Novel Comprehensive Newspaper Data</a:t>
            </a:r>
          </a:p>
        </p:txBody>
      </p:sp>
      <p:sp>
        <p:nvSpPr>
          <p:cNvPr id="8" name="Rectangle 7">
            <a:extLst>
              <a:ext uri="{FF2B5EF4-FFF2-40B4-BE49-F238E27FC236}">
                <a16:creationId xmlns:a16="http://schemas.microsoft.com/office/drawing/2014/main" id="{9A08752B-3956-1B49-A67C-A87B88B39B90}"/>
              </a:ext>
            </a:extLst>
          </p:cNvPr>
          <p:cNvSpPr/>
          <p:nvPr/>
        </p:nvSpPr>
        <p:spPr>
          <a:xfrm>
            <a:off x="3551153" y="2824141"/>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2" name="Picture 11">
            <a:extLst>
              <a:ext uri="{FF2B5EF4-FFF2-40B4-BE49-F238E27FC236}">
                <a16:creationId xmlns:a16="http://schemas.microsoft.com/office/drawing/2014/main" id="{DB00BF0C-2606-2848-BAD7-8C89DF9278AC}"/>
              </a:ext>
            </a:extLst>
          </p:cNvPr>
          <p:cNvPicPr>
            <a:picLocks noChangeAspect="1"/>
          </p:cNvPicPr>
          <p:nvPr/>
        </p:nvPicPr>
        <p:blipFill rotWithShape="1">
          <a:blip r:embed="rId4">
            <a:alphaModFix amt="20000"/>
          </a:blip>
          <a:srcRect l="11526" r="7794" b="1333"/>
          <a:stretch/>
        </p:blipFill>
        <p:spPr>
          <a:xfrm>
            <a:off x="6858000" y="10160"/>
            <a:ext cx="5334000" cy="6766562"/>
          </a:xfrm>
          <a:prstGeom prst="rect">
            <a:avLst/>
          </a:prstGeom>
          <a:blipFill>
            <a:blip r:embed="rId5"/>
            <a:stretch>
              <a:fillRect/>
            </a:stretch>
          </a:blipFill>
        </p:spPr>
      </p:pic>
    </p:spTree>
    <p:extLst>
      <p:ext uri="{BB962C8B-B14F-4D97-AF65-F5344CB8AC3E}">
        <p14:creationId xmlns:p14="http://schemas.microsoft.com/office/powerpoint/2010/main" val="57076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sz="4000" b="1" spc="-150" dirty="0">
                <a:solidFill>
                  <a:schemeClr val="tx1">
                    <a:lumMod val="75000"/>
                    <a:lumOff val="25000"/>
                  </a:schemeClr>
                </a:solidFill>
                <a:latin typeface="Corbel" panose="020B0503020204020204" pitchFamily="34" charset="0"/>
                <a:cs typeface="Calibri" panose="020F0502020204030204" pitchFamily="34" charset="0"/>
              </a:rPr>
              <a:t>“Comprehensive Data on Newspaper Content, Ownership, and Political Outcomes”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1824392"/>
            <a:ext cx="9656064" cy="4611577"/>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tx1">
                    <a:lumMod val="65000"/>
                    <a:lumOff val="35000"/>
                  </a:schemeClr>
                </a:solidFill>
                <a:latin typeface="Corbel" panose="020B0503020204020204" pitchFamily="34" charset="0"/>
              </a:rPr>
              <a:t>Editor &amp; Publisher</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1,610 daily newspapers, comprehensive nationwide sample</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Circulation (supplemented by Alliance for Audited Media data)</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Ownership and parent group information (hand classified into type)</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PE deal information validated by hand checking deals, </a:t>
            </a:r>
            <a:r>
              <a:rPr lang="en-US" dirty="0" err="1">
                <a:solidFill>
                  <a:schemeClr val="tx1">
                    <a:lumMod val="65000"/>
                    <a:lumOff val="35000"/>
                  </a:schemeClr>
                </a:solidFill>
                <a:latin typeface="Corbel" panose="020B0503020204020204" pitchFamily="34" charset="0"/>
              </a:rPr>
              <a:t>PitchBook</a:t>
            </a:r>
            <a:endParaRPr lang="en-US" dirty="0">
              <a:solidFill>
                <a:schemeClr val="tx1">
                  <a:lumMod val="65000"/>
                  <a:lumOff val="35000"/>
                </a:schemeClr>
              </a:solidFill>
              <a:latin typeface="Corbel" panose="020B0503020204020204" pitchFamily="34" charset="0"/>
            </a:endParaRPr>
          </a:p>
          <a:p>
            <a:pPr algn="l"/>
            <a:r>
              <a:rPr lang="en-US" b="1" dirty="0" err="1">
                <a:solidFill>
                  <a:schemeClr val="tx1">
                    <a:lumMod val="65000"/>
                    <a:lumOff val="35000"/>
                  </a:schemeClr>
                </a:solidFill>
                <a:latin typeface="Corbel" panose="020B0503020204020204" pitchFamily="34" charset="0"/>
              </a:rPr>
              <a:t>NewsLibrary</a:t>
            </a:r>
            <a:endParaRPr lang="en-US" b="1" dirty="0">
              <a:solidFill>
                <a:schemeClr val="tx1">
                  <a:lumMod val="65000"/>
                  <a:lumOff val="35000"/>
                </a:schemeClr>
              </a:solidFill>
              <a:latin typeface="Corbel" panose="020B0503020204020204" pitchFamily="34" charset="0"/>
            </a:endParaRP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Full newspaper text classified into local, national content for 45% of newspapers by circulation (Scraping LinkedIn)</a:t>
            </a:r>
          </a:p>
          <a:p>
            <a:pPr algn="l"/>
            <a:r>
              <a:rPr lang="en-US" b="1" dirty="0">
                <a:solidFill>
                  <a:schemeClr val="tx1">
                    <a:lumMod val="65000"/>
                    <a:lumOff val="35000"/>
                  </a:schemeClr>
                </a:solidFill>
                <a:latin typeface="Corbel" panose="020B0503020204020204" pitchFamily="34" charset="0"/>
              </a:rPr>
              <a:t>LinkedIn</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Employment outcomes for newspapers at employee-level</a:t>
            </a:r>
          </a:p>
          <a:p>
            <a:pPr algn="l"/>
            <a:r>
              <a:rPr lang="en-US" b="1" dirty="0">
                <a:solidFill>
                  <a:schemeClr val="tx1">
                    <a:lumMod val="65000"/>
                    <a:lumOff val="35000"/>
                  </a:schemeClr>
                </a:solidFill>
                <a:latin typeface="Corbel" panose="020B0503020204020204" pitchFamily="34" charset="0"/>
              </a:rPr>
              <a:t>Political Data</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Cooperative Congressional Election Study (CCES) from 2006-2019</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Local political election (sheriff, county council, mayor) race information</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92877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sz="4200" b="1" spc="-150" dirty="0">
                <a:solidFill>
                  <a:schemeClr val="tx1">
                    <a:lumMod val="75000"/>
                    <a:lumOff val="25000"/>
                  </a:schemeClr>
                </a:solidFill>
                <a:latin typeface="Corbel" panose="020B0503020204020204" pitchFamily="34" charset="0"/>
                <a:cs typeface="Calibri" panose="020F0502020204030204" pitchFamily="34" charset="0"/>
              </a:rPr>
              <a:t>Editor and Publisher International Yearbooks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885304" y="1973676"/>
            <a:ext cx="6849979" cy="2910647"/>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solidFill>
                  <a:schemeClr val="tx1">
                    <a:lumMod val="65000"/>
                    <a:lumOff val="35000"/>
                  </a:schemeClr>
                </a:solidFill>
                <a:latin typeface="Corbel" panose="020B0503020204020204" pitchFamily="34" charset="0"/>
              </a:rPr>
              <a:t>The Authoritative Voice of #NewsMedia Since 1884</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a:t>
            </a:r>
            <a:r>
              <a:rPr lang="en-US" b="1" dirty="0">
                <a:solidFill>
                  <a:schemeClr val="tx1">
                    <a:lumMod val="65000"/>
                    <a:lumOff val="35000"/>
                  </a:schemeClr>
                </a:solidFill>
                <a:latin typeface="Corbel" panose="020B0503020204020204" pitchFamily="34" charset="0"/>
              </a:rPr>
              <a:t>“digitize” 17 years of Editor &amp; Publisher </a:t>
            </a:r>
            <a:r>
              <a:rPr lang="en-US" dirty="0">
                <a:solidFill>
                  <a:schemeClr val="tx1">
                    <a:lumMod val="65000"/>
                    <a:lumOff val="35000"/>
                  </a:schemeClr>
                </a:solidFill>
                <a:latin typeface="Corbel" panose="020B0503020204020204" pitchFamily="34" charset="0"/>
              </a:rPr>
              <a:t>International Yearbooks of daily newspapers from 2001-2017 (+ 2018/2019)</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Editor &amp; Publisher data are traditionally used by advertisers and consequently </a:t>
            </a:r>
            <a:r>
              <a:rPr lang="en-US" b="1" dirty="0">
                <a:solidFill>
                  <a:schemeClr val="tx1">
                    <a:lumMod val="65000"/>
                    <a:lumOff val="35000"/>
                  </a:schemeClr>
                </a:solidFill>
                <a:latin typeface="Corbel" panose="020B0503020204020204" pitchFamily="34" charset="0"/>
              </a:rPr>
              <a:t>have audited circulation coverage </a:t>
            </a:r>
            <a:r>
              <a:rPr lang="en-US" dirty="0">
                <a:solidFill>
                  <a:schemeClr val="tx1">
                    <a:lumMod val="65000"/>
                    <a:lumOff val="35000"/>
                  </a:schemeClr>
                </a:solidFill>
                <a:latin typeface="Corbel" panose="020B0503020204020204" pitchFamily="34" charset="0"/>
              </a:rPr>
              <a:t>(generally referring to print)</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This yields </a:t>
            </a:r>
            <a:r>
              <a:rPr lang="en-US" b="1" dirty="0">
                <a:solidFill>
                  <a:schemeClr val="tx1">
                    <a:lumMod val="65000"/>
                    <a:lumOff val="35000"/>
                  </a:schemeClr>
                </a:solidFill>
                <a:latin typeface="Corbel" panose="020B0503020204020204" pitchFamily="34" charset="0"/>
              </a:rPr>
              <a:t>1,610 unique newspapers </a:t>
            </a:r>
            <a:r>
              <a:rPr lang="en-US" dirty="0">
                <a:solidFill>
                  <a:schemeClr val="tx1">
                    <a:lumMod val="65000"/>
                    <a:lumOff val="35000"/>
                  </a:schemeClr>
                </a:solidFill>
                <a:latin typeface="Corbel" panose="020B0503020204020204" pitchFamily="34" charset="0"/>
              </a:rPr>
              <a:t>(name, parent/group name, circulation, and advertising rates)</a:t>
            </a:r>
          </a:p>
          <a:p>
            <a:pPr lvl="1" algn="l"/>
            <a:endParaRPr lang="en-US" dirty="0">
              <a:solidFill>
                <a:schemeClr val="tx1">
                  <a:lumMod val="65000"/>
                  <a:lumOff val="35000"/>
                </a:schemeClr>
              </a:solidFill>
              <a:latin typeface="Corbel" panose="020B0503020204020204" pitchFamily="34" charset="0"/>
            </a:endParaRPr>
          </a:p>
          <a:p>
            <a:pPr lvl="1" algn="l"/>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3" name="Picture 2">
            <a:extLst>
              <a:ext uri="{FF2B5EF4-FFF2-40B4-BE49-F238E27FC236}">
                <a16:creationId xmlns:a16="http://schemas.microsoft.com/office/drawing/2014/main" id="{04EBFD3B-6124-5867-E638-66B9AA726291}"/>
              </a:ext>
            </a:extLst>
          </p:cNvPr>
          <p:cNvPicPr>
            <a:picLocks noChangeAspect="1"/>
          </p:cNvPicPr>
          <p:nvPr/>
        </p:nvPicPr>
        <p:blipFill>
          <a:blip r:embed="rId3"/>
          <a:stretch>
            <a:fillRect/>
          </a:stretch>
        </p:blipFill>
        <p:spPr>
          <a:xfrm>
            <a:off x="8088727" y="2825049"/>
            <a:ext cx="2938937" cy="1207899"/>
          </a:xfrm>
          <a:prstGeom prst="rect">
            <a:avLst/>
          </a:prstGeom>
        </p:spPr>
      </p:pic>
      <p:pic>
        <p:nvPicPr>
          <p:cNvPr id="5" name="Picture 4" descr="Table&#10;&#10;Description automatically generated">
            <a:extLst>
              <a:ext uri="{FF2B5EF4-FFF2-40B4-BE49-F238E27FC236}">
                <a16:creationId xmlns:a16="http://schemas.microsoft.com/office/drawing/2014/main" id="{426C8824-FEF5-16C8-9416-20C2B31AE360}"/>
              </a:ext>
            </a:extLst>
          </p:cNvPr>
          <p:cNvPicPr>
            <a:picLocks noChangeAspect="1"/>
          </p:cNvPicPr>
          <p:nvPr/>
        </p:nvPicPr>
        <p:blipFill>
          <a:blip r:embed="rId4"/>
          <a:stretch>
            <a:fillRect/>
          </a:stretch>
        </p:blipFill>
        <p:spPr>
          <a:xfrm>
            <a:off x="2945352" y="4884323"/>
            <a:ext cx="6301295" cy="16711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769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b="1" spc="-150" dirty="0" err="1">
                <a:solidFill>
                  <a:schemeClr val="tx1">
                    <a:lumMod val="75000"/>
                    <a:lumOff val="25000"/>
                  </a:schemeClr>
                </a:solidFill>
                <a:latin typeface="Corbel" panose="020B0503020204020204" pitchFamily="34" charset="0"/>
                <a:cs typeface="Calibri" panose="020F0502020204030204" pitchFamily="34" charset="0"/>
              </a:rPr>
              <a:t>PitchBook</a:t>
            </a:r>
            <a:r>
              <a:rPr lang="en-US" b="1" spc="-150" dirty="0">
                <a:solidFill>
                  <a:schemeClr val="tx1">
                    <a:lumMod val="75000"/>
                    <a:lumOff val="25000"/>
                  </a:schemeClr>
                </a:solidFill>
                <a:latin typeface="Corbel" panose="020B0503020204020204" pitchFamily="34" charset="0"/>
                <a:cs typeface="Calibri" panose="020F0502020204030204" pitchFamily="34" charset="0"/>
              </a:rPr>
              <a:t> Inc.</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91988" y="1885938"/>
            <a:ext cx="9635675" cy="3674556"/>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tx1">
                    <a:lumMod val="65000"/>
                    <a:lumOff val="35000"/>
                  </a:schemeClr>
                </a:solidFill>
                <a:latin typeface="Corbel" panose="020B0503020204020204" pitchFamily="34" charset="0"/>
              </a:rPr>
              <a:t>“From how the largest LPs invest to contact details for millions of industry professionals-</a:t>
            </a:r>
            <a:r>
              <a:rPr lang="en-US" b="1" i="1" dirty="0" err="1">
                <a:solidFill>
                  <a:schemeClr val="tx1">
                    <a:lumMod val="65000"/>
                    <a:lumOff val="35000"/>
                  </a:schemeClr>
                </a:solidFill>
                <a:latin typeface="Corbel" panose="020B0503020204020204" pitchFamily="34" charset="0"/>
              </a:rPr>
              <a:t>PitchBook</a:t>
            </a:r>
            <a:r>
              <a:rPr lang="en-US" b="1" i="1" dirty="0">
                <a:solidFill>
                  <a:schemeClr val="tx1">
                    <a:lumMod val="65000"/>
                    <a:lumOff val="35000"/>
                  </a:schemeClr>
                </a:solidFill>
                <a:latin typeface="Corbel" panose="020B0503020204020204" pitchFamily="34" charset="0"/>
              </a:rPr>
              <a:t> tracks it all”</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a:t>
            </a:r>
            <a:r>
              <a:rPr lang="en-US" b="1" dirty="0">
                <a:solidFill>
                  <a:schemeClr val="tx1">
                    <a:lumMod val="65000"/>
                    <a:lumOff val="35000"/>
                  </a:schemeClr>
                </a:solidFill>
                <a:latin typeface="Corbel" panose="020B0503020204020204" pitchFamily="34" charset="0"/>
              </a:rPr>
              <a:t>primary source of data </a:t>
            </a:r>
            <a:r>
              <a:rPr lang="en-US" dirty="0">
                <a:solidFill>
                  <a:schemeClr val="tx1">
                    <a:lumMod val="65000"/>
                    <a:lumOff val="35000"/>
                  </a:schemeClr>
                </a:solidFill>
                <a:latin typeface="Corbel" panose="020B0503020204020204" pitchFamily="34" charset="0"/>
              </a:rPr>
              <a:t>on private equity transactions is the proprietary list of deals compiled by </a:t>
            </a:r>
            <a:r>
              <a:rPr lang="en-US" dirty="0" err="1">
                <a:solidFill>
                  <a:schemeClr val="tx1">
                    <a:lumMod val="65000"/>
                    <a:lumOff val="35000"/>
                  </a:schemeClr>
                </a:solidFill>
                <a:latin typeface="Corbel" panose="020B0503020204020204" pitchFamily="34" charset="0"/>
              </a:rPr>
              <a:t>PitchBook</a:t>
            </a:r>
            <a:r>
              <a:rPr lang="en-US" dirty="0">
                <a:solidFill>
                  <a:schemeClr val="tx1">
                    <a:lumMod val="65000"/>
                    <a:lumOff val="35000"/>
                  </a:schemeClr>
                </a:solidFill>
                <a:latin typeface="Corbel" panose="020B0503020204020204" pitchFamily="34" charset="0"/>
              </a:rPr>
              <a:t> Inc.</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looks for all U.S.-based newspaper or media acquisitions through 2019 that involved a private equity sponsor</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In sum, authors identify </a:t>
            </a:r>
            <a:r>
              <a:rPr lang="en-US" b="1" dirty="0">
                <a:solidFill>
                  <a:schemeClr val="tx1">
                    <a:lumMod val="65000"/>
                    <a:lumOff val="35000"/>
                  </a:schemeClr>
                </a:solidFill>
                <a:latin typeface="Corbel" panose="020B0503020204020204" pitchFamily="34" charset="0"/>
              </a:rPr>
              <a:t>56 deals in which 168 unique newspapers </a:t>
            </a:r>
            <a:r>
              <a:rPr lang="en-US" dirty="0">
                <a:solidFill>
                  <a:schemeClr val="tx1">
                    <a:lumMod val="65000"/>
                    <a:lumOff val="35000"/>
                  </a:schemeClr>
                </a:solidFill>
                <a:latin typeface="Corbel" panose="020B0503020204020204" pitchFamily="34" charset="0"/>
              </a:rPr>
              <a:t>were acquired</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The now </a:t>
            </a:r>
            <a:r>
              <a:rPr lang="en-US" b="1" dirty="0">
                <a:solidFill>
                  <a:schemeClr val="tx1">
                    <a:lumMod val="65000"/>
                    <a:lumOff val="35000"/>
                  </a:schemeClr>
                </a:solidFill>
                <a:latin typeface="Corbel" panose="020B0503020204020204" pitchFamily="34" charset="0"/>
              </a:rPr>
              <a:t>private equity-owned chains subsequently acquired an additional 94 newspapers</a:t>
            </a:r>
            <a:r>
              <a:rPr lang="en-US" dirty="0">
                <a:solidFill>
                  <a:schemeClr val="tx1">
                    <a:lumMod val="65000"/>
                    <a:lumOff val="35000"/>
                  </a:schemeClr>
                </a:solidFill>
                <a:latin typeface="Corbel" panose="020B0503020204020204" pitchFamily="34" charset="0"/>
              </a:rPr>
              <a:t> </a:t>
            </a:r>
            <a:r>
              <a:rPr lang="en-US" dirty="0">
                <a:solidFill>
                  <a:schemeClr val="tx1">
                    <a:lumMod val="65000"/>
                    <a:lumOff val="35000"/>
                  </a:schemeClr>
                </a:solidFill>
                <a:latin typeface="Corbel" panose="020B0503020204020204" pitchFamily="34" charset="0"/>
                <a:sym typeface="Wingdings" panose="05000000000000000000" pitchFamily="2" charset="2"/>
              </a:rPr>
              <a:t> a total of </a:t>
            </a:r>
            <a:r>
              <a:rPr lang="en-US" b="1" dirty="0">
                <a:solidFill>
                  <a:schemeClr val="tx1">
                    <a:lumMod val="65000"/>
                    <a:lumOff val="35000"/>
                  </a:schemeClr>
                </a:solidFill>
                <a:latin typeface="Corbel" panose="020B0503020204020204" pitchFamily="34" charset="0"/>
                <a:sym typeface="Wingdings" panose="05000000000000000000" pitchFamily="2" charset="2"/>
              </a:rPr>
              <a:t>262 newspapers </a:t>
            </a:r>
            <a:r>
              <a:rPr lang="en-US" dirty="0">
                <a:solidFill>
                  <a:schemeClr val="tx1">
                    <a:lumMod val="65000"/>
                    <a:lumOff val="35000"/>
                  </a:schemeClr>
                </a:solidFill>
                <a:latin typeface="Corbel" panose="020B0503020204020204" pitchFamily="34" charset="0"/>
                <a:sym typeface="Wingdings" panose="05000000000000000000" pitchFamily="2" charset="2"/>
              </a:rPr>
              <a:t>under private equity ownership at some point during the 2001-2009 sample</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sym typeface="Wingdings" panose="05000000000000000000" pitchFamily="2" charset="2"/>
              </a:rPr>
              <a:t>By # of newspapers acquired, the most active were Leonard Green Partners, Blackstone, Fortress Investment Group, and Versa Capital Management</a:t>
            </a:r>
            <a:endParaRPr lang="en-US" dirty="0">
              <a:solidFill>
                <a:schemeClr val="tx1">
                  <a:lumMod val="65000"/>
                  <a:lumOff val="35000"/>
                </a:schemeClr>
              </a:solidFill>
              <a:latin typeface="Corbel" panose="020B0503020204020204" pitchFamily="34" charset="0"/>
            </a:endParaRPr>
          </a:p>
          <a:p>
            <a:pPr lvl="1" algn="l"/>
            <a:endParaRPr lang="en-US" dirty="0">
              <a:solidFill>
                <a:schemeClr val="tx1">
                  <a:lumMod val="65000"/>
                  <a:lumOff val="35000"/>
                </a:schemeClr>
              </a:solidFill>
              <a:latin typeface="Corbel" panose="020B0503020204020204" pitchFamily="34" charset="0"/>
            </a:endParaRPr>
          </a:p>
          <a:p>
            <a:pPr lvl="1" algn="l"/>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a:extLst>
              <a:ext uri="{FF2B5EF4-FFF2-40B4-BE49-F238E27FC236}">
                <a16:creationId xmlns:a16="http://schemas.microsoft.com/office/drawing/2014/main" id="{7C97A96B-E19A-8AFD-A5B4-96DBC9787115}"/>
              </a:ext>
            </a:extLst>
          </p:cNvPr>
          <p:cNvPicPr>
            <a:picLocks noChangeAspect="1"/>
          </p:cNvPicPr>
          <p:nvPr/>
        </p:nvPicPr>
        <p:blipFill>
          <a:blip r:embed="rId3"/>
          <a:stretch>
            <a:fillRect/>
          </a:stretch>
        </p:blipFill>
        <p:spPr>
          <a:xfrm>
            <a:off x="4195104" y="5873186"/>
            <a:ext cx="3801791" cy="632788"/>
          </a:xfrm>
          <a:prstGeom prst="rect">
            <a:avLst/>
          </a:prstGeom>
        </p:spPr>
      </p:pic>
    </p:spTree>
    <p:extLst>
      <p:ext uri="{BB962C8B-B14F-4D97-AF65-F5344CB8AC3E}">
        <p14:creationId xmlns:p14="http://schemas.microsoft.com/office/powerpoint/2010/main" val="313679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b="1" spc="-150" dirty="0" err="1">
                <a:solidFill>
                  <a:schemeClr val="tx1">
                    <a:lumMod val="75000"/>
                    <a:lumOff val="25000"/>
                  </a:schemeClr>
                </a:solidFill>
                <a:latin typeface="Corbel" panose="020B0503020204020204" pitchFamily="34" charset="0"/>
                <a:cs typeface="Calibri" panose="020F0502020204030204" pitchFamily="34" charset="0"/>
              </a:rPr>
              <a:t>NewsLibrary</a:t>
            </a:r>
            <a:endParaRPr lang="en-US" b="1" spc="-150" dirty="0">
              <a:solidFill>
                <a:schemeClr val="tx1">
                  <a:lumMod val="75000"/>
                  <a:lumOff val="25000"/>
                </a:schemeClr>
              </a:solidFill>
              <a:latin typeface="Corbel" panose="020B050302020402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91988" y="2181726"/>
            <a:ext cx="9635675" cy="3378768"/>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tx1">
                    <a:lumMod val="65000"/>
                    <a:lumOff val="35000"/>
                  </a:schemeClr>
                </a:solidFill>
                <a:latin typeface="Corbel" panose="020B0503020204020204" pitchFamily="34" charset="0"/>
              </a:rPr>
              <a:t>More than 274 Million Newspaper Articles from Thousands of U.S. Publications</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obtain </a:t>
            </a:r>
            <a:r>
              <a:rPr lang="en-US" b="1" dirty="0">
                <a:solidFill>
                  <a:schemeClr val="tx1">
                    <a:lumMod val="65000"/>
                    <a:lumOff val="35000"/>
                  </a:schemeClr>
                </a:solidFill>
                <a:latin typeface="Corbel" panose="020B0503020204020204" pitchFamily="34" charset="0"/>
              </a:rPr>
              <a:t>data on textual frequency </a:t>
            </a:r>
            <a:r>
              <a:rPr lang="en-US" dirty="0">
                <a:solidFill>
                  <a:schemeClr val="tx1">
                    <a:lumMod val="65000"/>
                    <a:lumOff val="35000"/>
                  </a:schemeClr>
                </a:solidFill>
                <a:latin typeface="Corbel" panose="020B0503020204020204" pitchFamily="34" charset="0"/>
              </a:rPr>
              <a:t>of local news content using the </a:t>
            </a:r>
            <a:r>
              <a:rPr lang="en-US" dirty="0" err="1">
                <a:solidFill>
                  <a:schemeClr val="tx1">
                    <a:lumMod val="65000"/>
                    <a:lumOff val="35000"/>
                  </a:schemeClr>
                </a:solidFill>
                <a:latin typeface="Corbel" panose="020B0503020204020204" pitchFamily="34" charset="0"/>
              </a:rPr>
              <a:t>NewsLibrary</a:t>
            </a:r>
            <a:r>
              <a:rPr lang="en-US" dirty="0">
                <a:solidFill>
                  <a:schemeClr val="tx1">
                    <a:lumMod val="65000"/>
                    <a:lumOff val="35000"/>
                  </a:schemeClr>
                </a:solidFill>
                <a:latin typeface="Corbel" panose="020B0503020204020204" pitchFamily="34" charset="0"/>
              </a:rPr>
              <a:t> dataset (Gentzkow and Shapiro, 2010) </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identify </a:t>
            </a:r>
            <a:r>
              <a:rPr lang="en-US" b="1" dirty="0">
                <a:solidFill>
                  <a:schemeClr val="tx1">
                    <a:lumMod val="65000"/>
                    <a:lumOff val="35000"/>
                  </a:schemeClr>
                </a:solidFill>
                <a:latin typeface="Corbel" panose="020B0503020204020204" pitchFamily="34" charset="0"/>
              </a:rPr>
              <a:t>745 of their 1,610 unique newspapers </a:t>
            </a:r>
            <a:r>
              <a:rPr lang="en-US" dirty="0">
                <a:solidFill>
                  <a:schemeClr val="tx1">
                    <a:lumMod val="65000"/>
                    <a:lumOff val="35000"/>
                  </a:schemeClr>
                </a:solidFill>
                <a:latin typeface="Corbel" panose="020B0503020204020204" pitchFamily="34" charset="0"/>
              </a:rPr>
              <a:t>in the </a:t>
            </a:r>
            <a:r>
              <a:rPr lang="en-US" dirty="0" err="1">
                <a:solidFill>
                  <a:schemeClr val="tx1">
                    <a:lumMod val="65000"/>
                    <a:lumOff val="35000"/>
                  </a:schemeClr>
                </a:solidFill>
                <a:latin typeface="Corbel" panose="020B0503020204020204" pitchFamily="34" charset="0"/>
              </a:rPr>
              <a:t>NewsLibrary</a:t>
            </a:r>
            <a:r>
              <a:rPr lang="en-US" dirty="0">
                <a:solidFill>
                  <a:schemeClr val="tx1">
                    <a:lumMod val="65000"/>
                    <a:lumOff val="35000"/>
                  </a:schemeClr>
                </a:solidFill>
                <a:latin typeface="Corbel" panose="020B0503020204020204" pitchFamily="34" charset="0"/>
              </a:rPr>
              <a:t> data (44.5% of the total U.S. circulation as of 2018)</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To identify content, authors “randomly code a subset of articles” then search for words identified within certain types of content across the whole dataset</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automated scripts to assess the frequency of words associated with these categories of news</a:t>
            </a:r>
          </a:p>
          <a:p>
            <a:pPr marL="800100" lvl="1" indent="-342900" algn="l">
              <a:buFont typeface="Arial" panose="020B0604020202020204" pitchFamily="34" charset="0"/>
              <a:buChar char="•"/>
            </a:pPr>
            <a:endParaRPr lang="en-US" dirty="0">
              <a:solidFill>
                <a:schemeClr val="tx1">
                  <a:lumMod val="65000"/>
                  <a:lumOff val="35000"/>
                </a:schemeClr>
              </a:solidFill>
              <a:latin typeface="Corbel" panose="020B0503020204020204" pitchFamily="34" charset="0"/>
            </a:endParaRPr>
          </a:p>
          <a:p>
            <a:pPr lvl="1" algn="l"/>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0" name="Picture 9" descr="Text, background pattern&#10;&#10;Description automatically generated">
            <a:extLst>
              <a:ext uri="{FF2B5EF4-FFF2-40B4-BE49-F238E27FC236}">
                <a16:creationId xmlns:a16="http://schemas.microsoft.com/office/drawing/2014/main" id="{96C0ADA8-F3CC-0FA8-3B2E-3ED8DDCB2468}"/>
              </a:ext>
            </a:extLst>
          </p:cNvPr>
          <p:cNvPicPr>
            <a:picLocks noChangeAspect="1"/>
          </p:cNvPicPr>
          <p:nvPr/>
        </p:nvPicPr>
        <p:blipFill>
          <a:blip r:embed="rId3"/>
          <a:stretch>
            <a:fillRect/>
          </a:stretch>
        </p:blipFill>
        <p:spPr>
          <a:xfrm>
            <a:off x="3520815" y="5668153"/>
            <a:ext cx="5150370" cy="785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121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LinkedIn Data</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023020" y="1991944"/>
            <a:ext cx="7014075" cy="3960281"/>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tx1">
                    <a:lumMod val="65000"/>
                    <a:lumOff val="35000"/>
                  </a:schemeClr>
                </a:solidFill>
                <a:latin typeface="Corbel" panose="020B0503020204020204" pitchFamily="34" charset="0"/>
              </a:rPr>
              <a:t>“To augment our sample with employment information, we use LinkedIn data”</a:t>
            </a:r>
          </a:p>
          <a:p>
            <a:endParaRPr lang="en-US" b="1" i="1" dirty="0">
              <a:solidFill>
                <a:schemeClr val="tx1">
                  <a:lumMod val="65000"/>
                  <a:lumOff val="35000"/>
                </a:schemeClr>
              </a:solidFill>
              <a:latin typeface="Corbel" panose="020B0503020204020204" pitchFamily="34" charset="0"/>
            </a:endParaRP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The data include information on over </a:t>
            </a:r>
            <a:r>
              <a:rPr lang="en-US" b="1" dirty="0">
                <a:solidFill>
                  <a:schemeClr val="tx1">
                    <a:lumMod val="65000"/>
                    <a:lumOff val="35000"/>
                  </a:schemeClr>
                </a:solidFill>
                <a:latin typeface="Corbel" panose="020B0503020204020204" pitchFamily="34" charset="0"/>
              </a:rPr>
              <a:t>300 million individuals with public LinkedIn profiles as of May 2017</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LinkedIn profiles contain detailed work histories </a:t>
            </a:r>
            <a:r>
              <a:rPr lang="en-US" dirty="0">
                <a:solidFill>
                  <a:schemeClr val="tx1">
                    <a:lumMod val="65000"/>
                    <a:lumOff val="35000"/>
                  </a:schemeClr>
                </a:solidFill>
                <a:latin typeface="Corbel" panose="020B0503020204020204" pitchFamily="34" charset="0"/>
                <a:sym typeface="Wingdings" panose="05000000000000000000" pitchFamily="2" charset="2"/>
              </a:rPr>
              <a:t> </a:t>
            </a:r>
            <a:r>
              <a:rPr lang="en-US" b="1" dirty="0">
                <a:solidFill>
                  <a:schemeClr val="tx1">
                    <a:lumMod val="65000"/>
                    <a:lumOff val="35000"/>
                  </a:schemeClr>
                </a:solidFill>
                <a:latin typeface="Corbel" panose="020B0503020204020204" pitchFamily="34" charset="0"/>
                <a:sym typeface="Wingdings" panose="05000000000000000000" pitchFamily="2" charset="2"/>
              </a:rPr>
              <a:t>capturing extended data prior to the study </a:t>
            </a:r>
            <a:endParaRPr lang="en-US" b="1" dirty="0">
              <a:solidFill>
                <a:schemeClr val="tx1">
                  <a:lumMod val="65000"/>
                  <a:lumOff val="35000"/>
                </a:schemeClr>
              </a:solidFill>
              <a:latin typeface="Corbel" panose="020B0503020204020204" pitchFamily="34" charset="0"/>
            </a:endParaRP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identify </a:t>
            </a:r>
            <a:r>
              <a:rPr lang="en-US" b="1" dirty="0">
                <a:solidFill>
                  <a:schemeClr val="tx1">
                    <a:lumMod val="65000"/>
                    <a:lumOff val="35000"/>
                  </a:schemeClr>
                </a:solidFill>
                <a:latin typeface="Corbel" panose="020B0503020204020204" pitchFamily="34" charset="0"/>
              </a:rPr>
              <a:t>766 of 1,6100 unique newspapers in the LinkedIn data </a:t>
            </a:r>
            <a:r>
              <a:rPr lang="en-US" dirty="0">
                <a:solidFill>
                  <a:schemeClr val="tx1">
                    <a:lumMod val="65000"/>
                    <a:lumOff val="35000"/>
                  </a:schemeClr>
                </a:solidFill>
                <a:latin typeface="Corbel" panose="020B0503020204020204" pitchFamily="34" charset="0"/>
              </a:rPr>
              <a:t>with at least one reporter</a:t>
            </a:r>
          </a:p>
          <a:p>
            <a:pPr marL="800100" lvl="1"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separate profile information in a “Reporters,” “Editors,” and “Interns and Freelancers” variables (also consider all employees)</a:t>
            </a:r>
          </a:p>
          <a:p>
            <a:pPr marL="800100" lvl="1" indent="-342900" algn="l">
              <a:buFont typeface="Arial" panose="020B0604020202020204" pitchFamily="34" charset="0"/>
              <a:buChar char="•"/>
            </a:pPr>
            <a:endParaRPr lang="en-US" dirty="0">
              <a:solidFill>
                <a:schemeClr val="tx1">
                  <a:lumMod val="65000"/>
                  <a:lumOff val="35000"/>
                </a:schemeClr>
              </a:solidFill>
              <a:latin typeface="Corbel" panose="020B0503020204020204" pitchFamily="34" charset="0"/>
            </a:endParaRPr>
          </a:p>
          <a:p>
            <a:pPr lvl="1" algn="l"/>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descr="Logo&#10;&#10;Description automatically generated">
            <a:extLst>
              <a:ext uri="{FF2B5EF4-FFF2-40B4-BE49-F238E27FC236}">
                <a16:creationId xmlns:a16="http://schemas.microsoft.com/office/drawing/2014/main" id="{4EF99368-AD8F-ED54-8858-35E433686B46}"/>
              </a:ext>
            </a:extLst>
          </p:cNvPr>
          <p:cNvPicPr>
            <a:picLocks noChangeAspect="1"/>
          </p:cNvPicPr>
          <p:nvPr/>
        </p:nvPicPr>
        <p:blipFill>
          <a:blip r:embed="rId3"/>
          <a:stretch>
            <a:fillRect/>
          </a:stretch>
        </p:blipFill>
        <p:spPr>
          <a:xfrm>
            <a:off x="8308083" y="2514848"/>
            <a:ext cx="2719581" cy="2712523"/>
          </a:xfrm>
          <a:prstGeom prst="rect">
            <a:avLst/>
          </a:prstGeom>
        </p:spPr>
      </p:pic>
    </p:spTree>
    <p:extLst>
      <p:ext uri="{BB962C8B-B14F-4D97-AF65-F5344CB8AC3E}">
        <p14:creationId xmlns:p14="http://schemas.microsoft.com/office/powerpoint/2010/main" val="154674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Political Data</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2268120" y="1837149"/>
            <a:ext cx="7655759" cy="80466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chemeClr val="tx1">
                    <a:lumMod val="65000"/>
                    <a:lumOff val="35000"/>
                  </a:schemeClr>
                </a:solidFill>
                <a:latin typeface="Corbel" panose="020B0503020204020204" pitchFamily="34" charset="0"/>
              </a:rPr>
              <a:t>“To investigate changes in political participation at local levels, we use two sources of data”</a:t>
            </a:r>
            <a:endParaRPr lang="en-US" dirty="0">
              <a:solidFill>
                <a:schemeClr val="tx1">
                  <a:lumMod val="65000"/>
                  <a:lumOff val="35000"/>
                </a:schemeClr>
              </a:solidFill>
              <a:latin typeface="Corbel" panose="020B0503020204020204" pitchFamily="34" charset="0"/>
            </a:endParaRPr>
          </a:p>
          <a:p>
            <a:pPr lvl="1" algn="l"/>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5" name="Graphic 4">
            <a:extLst>
              <a:ext uri="{FF2B5EF4-FFF2-40B4-BE49-F238E27FC236}">
                <a16:creationId xmlns:a16="http://schemas.microsoft.com/office/drawing/2014/main" id="{18FBC841-8BBB-45BC-BAC2-664D838B4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9632" y="5449151"/>
            <a:ext cx="5000625" cy="714375"/>
          </a:xfrm>
          <a:prstGeom prst="rect">
            <a:avLst/>
          </a:prstGeom>
        </p:spPr>
      </p:pic>
      <p:pic>
        <p:nvPicPr>
          <p:cNvPr id="10" name="Graphic 9">
            <a:extLst>
              <a:ext uri="{FF2B5EF4-FFF2-40B4-BE49-F238E27FC236}">
                <a16:creationId xmlns:a16="http://schemas.microsoft.com/office/drawing/2014/main" id="{8D583C93-2D12-1E58-329C-0EFA3FCF3337}"/>
              </a:ext>
            </a:extLst>
          </p:cNvPr>
          <p:cNvPicPr>
            <a:picLocks noChangeAspect="1"/>
          </p:cNvPicPr>
          <p:nvPr/>
        </p:nvPicPr>
        <p:blipFill>
          <a:blip r:embed="rId5"/>
          <a:srcRect/>
          <a:stretch/>
        </p:blipFill>
        <p:spPr>
          <a:xfrm>
            <a:off x="9097941" y="3541872"/>
            <a:ext cx="1651875" cy="1605762"/>
          </a:xfrm>
          <a:prstGeom prst="rect">
            <a:avLst/>
          </a:prstGeom>
        </p:spPr>
      </p:pic>
      <p:sp>
        <p:nvSpPr>
          <p:cNvPr id="12" name="TextBox 11">
            <a:extLst>
              <a:ext uri="{FF2B5EF4-FFF2-40B4-BE49-F238E27FC236}">
                <a16:creationId xmlns:a16="http://schemas.microsoft.com/office/drawing/2014/main" id="{21DAD72E-DE4C-C7E6-D570-2FBE8D9A679A}"/>
              </a:ext>
            </a:extLst>
          </p:cNvPr>
          <p:cNvSpPr txBox="1"/>
          <p:nvPr/>
        </p:nvSpPr>
        <p:spPr>
          <a:xfrm>
            <a:off x="1757283" y="2771618"/>
            <a:ext cx="7442340" cy="2923877"/>
          </a:xfrm>
          <a:prstGeom prst="rect">
            <a:avLst/>
          </a:prstGeom>
          <a:noFill/>
        </p:spPr>
        <p:txBody>
          <a:bodyPr wrap="square" numCol="2">
            <a:spAutoFit/>
          </a:bodyPr>
          <a:lstStyle/>
          <a:p>
            <a:pPr marR="0" lvl="1" algn="l" defTabSz="457200" rtl="0" eaLnBrk="1" fontAlgn="auto" latinLnBrk="0" hangingPunct="1">
              <a:lnSpc>
                <a:spcPct val="100000"/>
              </a:lnSpc>
              <a:spcBef>
                <a:spcPts val="0"/>
              </a:spcBef>
              <a:spcAft>
                <a:spcPts val="0"/>
              </a:spcAft>
              <a:buClrTx/>
              <a:buSzTx/>
              <a:tabLst/>
              <a:defRPr/>
            </a:pPr>
            <a:r>
              <a:rPr lang="en-US" sz="2000" b="1" dirty="0">
                <a:solidFill>
                  <a:prstClr val="black">
                    <a:lumMod val="65000"/>
                    <a:lumOff val="35000"/>
                  </a:prstClr>
                </a:solidFill>
                <a:latin typeface="Corbel" panose="020B0503020204020204" pitchFamily="34" charset="0"/>
              </a:rPr>
              <a:t>Local Elections in America Project (LEAP)</a:t>
            </a:r>
          </a:p>
          <a:p>
            <a:pPr marR="0" lvl="1"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lumMod val="65000"/>
                    <a:lumOff val="35000"/>
                  </a:prstClr>
                </a:solidFill>
                <a:latin typeface="Corbel" panose="020B0503020204020204" pitchFamily="34" charset="0"/>
              </a:rPr>
              <a:t>Widely used in political science literature (</a:t>
            </a:r>
            <a:r>
              <a:rPr lang="en-US" dirty="0" err="1">
                <a:solidFill>
                  <a:prstClr val="black">
                    <a:lumMod val="65000"/>
                    <a:lumOff val="35000"/>
                  </a:prstClr>
                </a:solidFill>
                <a:latin typeface="Corbel" panose="020B0503020204020204" pitchFamily="34" charset="0"/>
              </a:rPr>
              <a:t>Benedictis-Kessner</a:t>
            </a:r>
            <a:r>
              <a:rPr lang="en-US" dirty="0">
                <a:solidFill>
                  <a:prstClr val="black">
                    <a:lumMod val="65000"/>
                    <a:lumOff val="35000"/>
                  </a:prstClr>
                </a:solidFill>
                <a:latin typeface="Corbel" panose="020B0503020204020204" pitchFamily="34" charset="0"/>
              </a:rPr>
              <a:t> and </a:t>
            </a:r>
            <a:r>
              <a:rPr lang="en-US" dirty="0" err="1">
                <a:solidFill>
                  <a:prstClr val="black">
                    <a:lumMod val="65000"/>
                    <a:lumOff val="35000"/>
                  </a:prstClr>
                </a:solidFill>
                <a:latin typeface="Corbel" panose="020B0503020204020204" pitchFamily="34" charset="0"/>
              </a:rPr>
              <a:t>Warshaw</a:t>
            </a:r>
            <a:r>
              <a:rPr lang="en-US" dirty="0">
                <a:solidFill>
                  <a:prstClr val="black">
                    <a:lumMod val="65000"/>
                    <a:lumOff val="35000"/>
                  </a:prstClr>
                </a:solidFill>
                <a:latin typeface="Corbel" panose="020B0503020204020204" pitchFamily="34" charset="0"/>
              </a:rPr>
              <a:t> (2020)</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lumMod val="65000"/>
                    <a:lumOff val="35000"/>
                  </a:prstClr>
                </a:solidFill>
                <a:latin typeface="Corbel" panose="020B0503020204020204" pitchFamily="34" charset="0"/>
              </a:rPr>
              <a:t>Vote totals in three types of elections (county legislative, mayoral elections, and sheriff elections)</a:t>
            </a:r>
            <a:endParaRPr kumimoji="0" lang="en-US" sz="18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endParaRPr>
          </a:p>
          <a:p>
            <a:pPr marR="0" lvl="1" algn="l" defTabSz="457200" rtl="0" eaLnBrk="1" fontAlgn="auto" latinLnBrk="0" hangingPunct="1">
              <a:lnSpc>
                <a:spcPct val="100000"/>
              </a:lnSpc>
              <a:spcBef>
                <a:spcPts val="0"/>
              </a:spcBef>
              <a:spcAft>
                <a:spcPts val="0"/>
              </a:spcAft>
              <a:buClrTx/>
              <a:buSzTx/>
              <a:tabLst/>
              <a:defRPr/>
            </a:pPr>
            <a:r>
              <a:rPr lang="en-US" sz="2000" b="1" dirty="0">
                <a:solidFill>
                  <a:prstClr val="black">
                    <a:lumMod val="65000"/>
                    <a:lumOff val="35000"/>
                  </a:prstClr>
                </a:solidFill>
                <a:latin typeface="Corbel" panose="020B0503020204020204" pitchFamily="34" charset="0"/>
              </a:rPr>
              <a:t>Cooperative Congressional Election Study (CCES)</a:t>
            </a:r>
            <a:endParaRPr kumimoji="0" lang="en-US" sz="2000" b="1"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endParaRPr>
          </a:p>
          <a:p>
            <a:pPr marR="0" lvl="1" algn="l" defTabSz="457200" rtl="0" eaLnBrk="1" fontAlgn="auto" latinLnBrk="0" hangingPunct="1">
              <a:lnSpc>
                <a:spcPct val="100000"/>
              </a:lnSpc>
              <a:spcBef>
                <a:spcPts val="0"/>
              </a:spcBef>
              <a:spcAft>
                <a:spcPts val="0"/>
              </a:spcAft>
              <a:buClrTx/>
              <a:buSzTx/>
              <a:tabLst/>
              <a:defRPr/>
            </a:pPr>
            <a:endParaRPr lang="en-US" dirty="0">
              <a:solidFill>
                <a:prstClr val="black">
                  <a:lumMod val="65000"/>
                  <a:lumOff val="35000"/>
                </a:prstClr>
              </a:solidFill>
              <a:latin typeface="Corbel" panose="020B0503020204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lumMod val="65000"/>
                    <a:lumOff val="35000"/>
                  </a:prstClr>
                </a:solidFill>
                <a:latin typeface="Corbel" panose="020B0503020204020204" pitchFamily="34" charset="0"/>
              </a:rPr>
              <a:t>Survey responses across the 2006-2019 waves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A national survey administered by YouGov/Harvard</a:t>
            </a:r>
          </a:p>
          <a:p>
            <a:pPr marR="0" lvl="1"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36162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sz="4000" b="1" spc="-150" dirty="0">
                <a:solidFill>
                  <a:schemeClr val="tx1">
                    <a:lumMod val="75000"/>
                    <a:lumOff val="25000"/>
                  </a:schemeClr>
                </a:solidFill>
                <a:latin typeface="Corbel" panose="020B0503020204020204" pitchFamily="34" charset="0"/>
                <a:cs typeface="Calibri" panose="020F0502020204030204" pitchFamily="34" charset="0"/>
              </a:rPr>
              <a:t>Firm Categorization for Entire Newspaper Industry 2001-2019</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descr="Chart, bar chart&#10;&#10;Description automatically generated">
            <a:extLst>
              <a:ext uri="{FF2B5EF4-FFF2-40B4-BE49-F238E27FC236}">
                <a16:creationId xmlns:a16="http://schemas.microsoft.com/office/drawing/2014/main" id="{0431B365-BABF-87E5-4DDC-152AA118BCC5}"/>
              </a:ext>
            </a:extLst>
          </p:cNvPr>
          <p:cNvPicPr>
            <a:picLocks noChangeAspect="1"/>
          </p:cNvPicPr>
          <p:nvPr/>
        </p:nvPicPr>
        <p:blipFill>
          <a:blip r:embed="rId3"/>
          <a:stretch>
            <a:fillRect/>
          </a:stretch>
        </p:blipFill>
        <p:spPr>
          <a:xfrm>
            <a:off x="2822330" y="1825180"/>
            <a:ext cx="6764923" cy="4854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52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22031"/>
            <a:ext cx="9656064" cy="1259320"/>
          </a:xfrm>
        </p:spPr>
        <p:txBody>
          <a:bodyPr lIns="0" rIns="0">
            <a:noAutofit/>
          </a:bodyPr>
          <a:lstStyle/>
          <a:p>
            <a:pPr algn="l"/>
            <a:r>
              <a:rPr lang="en-US" sz="4000" b="1" spc="-150" dirty="0">
                <a:solidFill>
                  <a:schemeClr val="tx1">
                    <a:lumMod val="75000"/>
                    <a:lumOff val="25000"/>
                  </a:schemeClr>
                </a:solidFill>
                <a:latin typeface="Corbel" panose="020B0503020204020204" pitchFamily="34" charset="0"/>
                <a:cs typeface="Calibri" panose="020F0502020204030204" pitchFamily="34" charset="0"/>
              </a:rPr>
              <a:t>PE Has Seen Growing Ownership in Context of Declining Industry</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a:extLst>
              <a:ext uri="{FF2B5EF4-FFF2-40B4-BE49-F238E27FC236}">
                <a16:creationId xmlns:a16="http://schemas.microsoft.com/office/drawing/2014/main" id="{0431B365-BABF-87E5-4DDC-152AA118BCC5}"/>
              </a:ext>
            </a:extLst>
          </p:cNvPr>
          <p:cNvPicPr>
            <a:picLocks noChangeAspect="1"/>
          </p:cNvPicPr>
          <p:nvPr/>
        </p:nvPicPr>
        <p:blipFill>
          <a:blip r:embed="rId3"/>
          <a:srcRect/>
          <a:stretch/>
        </p:blipFill>
        <p:spPr>
          <a:xfrm>
            <a:off x="2924714" y="1825180"/>
            <a:ext cx="6560154" cy="4854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647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Lst>
          </p:cNvPr>
          <p:cNvSpPr/>
          <p:nvPr/>
        </p:nvSpPr>
        <p:spPr>
          <a:xfrm>
            <a:off x="6858000" y="0"/>
            <a:ext cx="5334000" cy="68122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4724400" cy="1645921"/>
          </a:xfrm>
        </p:spPr>
        <p:txBody>
          <a:bodyPr lIns="0" rIns="0">
            <a:noAutofit/>
          </a:bodyPr>
          <a:lstStyle/>
          <a:p>
            <a:r>
              <a:rPr lang="en-US" b="1" spc="-150" dirty="0">
                <a:solidFill>
                  <a:schemeClr val="tx1">
                    <a:lumMod val="75000"/>
                    <a:lumOff val="25000"/>
                  </a:schemeClr>
                </a:solidFill>
                <a:latin typeface="Corbel" panose="020B0503020204020204" pitchFamily="34" charset="0"/>
                <a:cs typeface="Calibri" panose="020F0502020204030204" pitchFamily="34" charset="0"/>
              </a:rPr>
              <a:t>Empirical Strategy</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906379" y="3344670"/>
            <a:ext cx="5654842" cy="1163999"/>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200" dirty="0">
                <a:solidFill>
                  <a:schemeClr val="tx1">
                    <a:lumMod val="65000"/>
                    <a:lumOff val="35000"/>
                  </a:schemeClr>
                </a:solidFill>
                <a:latin typeface="Corbel" panose="020B0503020204020204" pitchFamily="34" charset="0"/>
              </a:rPr>
              <a:t>Difference-in-Difference Estimation of Private Equity Ownership Changes</a:t>
            </a:r>
          </a:p>
        </p:txBody>
      </p:sp>
      <p:sp>
        <p:nvSpPr>
          <p:cNvPr id="8" name="Rectangle 7">
            <a:extLst>
              <a:ext uri="{FF2B5EF4-FFF2-40B4-BE49-F238E27FC236}">
                <a16:creationId xmlns:a16="http://schemas.microsoft.com/office/drawing/2014/main" id="{9A08752B-3956-1B49-A67C-A87B88B39B90}"/>
              </a:ext>
            </a:extLst>
          </p:cNvPr>
          <p:cNvSpPr/>
          <p:nvPr/>
        </p:nvSpPr>
        <p:spPr>
          <a:xfrm>
            <a:off x="3551153" y="2824141"/>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2" name="Picture 11">
            <a:extLst>
              <a:ext uri="{FF2B5EF4-FFF2-40B4-BE49-F238E27FC236}">
                <a16:creationId xmlns:a16="http://schemas.microsoft.com/office/drawing/2014/main" id="{DB00BF0C-2606-2848-BAD7-8C89DF9278AC}"/>
              </a:ext>
            </a:extLst>
          </p:cNvPr>
          <p:cNvPicPr>
            <a:picLocks noChangeAspect="1"/>
          </p:cNvPicPr>
          <p:nvPr/>
        </p:nvPicPr>
        <p:blipFill rotWithShape="1">
          <a:blip r:embed="rId4">
            <a:alphaModFix amt="20000"/>
          </a:blip>
          <a:srcRect l="11526" r="7794" b="1333"/>
          <a:stretch/>
        </p:blipFill>
        <p:spPr>
          <a:xfrm>
            <a:off x="6858000" y="10160"/>
            <a:ext cx="5334000" cy="6766562"/>
          </a:xfrm>
          <a:prstGeom prst="rect">
            <a:avLst/>
          </a:prstGeom>
          <a:blipFill>
            <a:blip r:embed="rId5"/>
            <a:stretch>
              <a:fillRect/>
            </a:stretch>
          </a:blipFill>
        </p:spPr>
      </p:pic>
    </p:spTree>
    <p:extLst>
      <p:ext uri="{BB962C8B-B14F-4D97-AF65-F5344CB8AC3E}">
        <p14:creationId xmlns:p14="http://schemas.microsoft.com/office/powerpoint/2010/main" val="271950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81794" y="852625"/>
            <a:ext cx="9144000" cy="791569"/>
          </a:xfrm>
        </p:spPr>
        <p:txBody>
          <a:bodyPr lIns="0" rIns="0">
            <a:noAutofit/>
          </a:bodyPr>
          <a:lstStyle/>
          <a:p>
            <a:pPr algn="l"/>
            <a:r>
              <a:rPr lang="en-US" sz="5400" b="1" spc="-150" dirty="0">
                <a:solidFill>
                  <a:schemeClr val="tx1">
                    <a:lumMod val="75000"/>
                    <a:lumOff val="25000"/>
                  </a:schemeClr>
                </a:solidFill>
                <a:latin typeface="Corbel" panose="020B0503020204020204" pitchFamily="34" charset="0"/>
                <a:cs typeface="Calibri" panose="020F0502020204030204" pitchFamily="34" charset="0"/>
              </a:rPr>
              <a:t>Our Authors</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593459"/>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3" name="Subtitle 2">
            <a:extLst>
              <a:ext uri="{FF2B5EF4-FFF2-40B4-BE49-F238E27FC236}">
                <a16:creationId xmlns:a16="http://schemas.microsoft.com/office/drawing/2014/main" id="{5C9D8B0A-F24A-AEC4-5DEB-68AFFCB8053E}"/>
              </a:ext>
            </a:extLst>
          </p:cNvPr>
          <p:cNvSpPr txBox="1">
            <a:spLocks/>
          </p:cNvSpPr>
          <p:nvPr/>
        </p:nvSpPr>
        <p:spPr>
          <a:xfrm>
            <a:off x="3168034" y="2267624"/>
            <a:ext cx="7859630" cy="1600033"/>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tx1">
                    <a:lumMod val="65000"/>
                    <a:lumOff val="35000"/>
                  </a:schemeClr>
                </a:solidFill>
                <a:latin typeface="Corbel" panose="020B0503020204020204" pitchFamily="34" charset="0"/>
              </a:rPr>
              <a:t>Michael </a:t>
            </a:r>
            <a:r>
              <a:rPr lang="en-US" b="1" dirty="0" err="1">
                <a:solidFill>
                  <a:schemeClr val="tx1">
                    <a:lumMod val="65000"/>
                    <a:lumOff val="35000"/>
                  </a:schemeClr>
                </a:solidFill>
                <a:latin typeface="Corbel" panose="020B0503020204020204" pitchFamily="34" charset="0"/>
              </a:rPr>
              <a:t>Ewens</a:t>
            </a:r>
            <a:endParaRPr lang="en-US" b="1" dirty="0">
              <a:solidFill>
                <a:schemeClr val="tx1">
                  <a:lumMod val="65000"/>
                  <a:lumOff val="35000"/>
                </a:schemeClr>
              </a:solidFill>
              <a:latin typeface="Corbel" panose="020B0503020204020204" pitchFamily="34" charset="0"/>
            </a:endParaRPr>
          </a:p>
          <a:p>
            <a:pPr algn="l"/>
            <a:r>
              <a:rPr lang="en-US" i="1" dirty="0" err="1">
                <a:solidFill>
                  <a:schemeClr val="tx1">
                    <a:lumMod val="65000"/>
                    <a:lumOff val="35000"/>
                  </a:schemeClr>
                </a:solidFill>
                <a:latin typeface="Corbel" panose="020B0503020204020204" pitchFamily="34" charset="0"/>
              </a:rPr>
              <a:t>Ewens</a:t>
            </a:r>
            <a:r>
              <a:rPr lang="en-US" i="1" dirty="0">
                <a:solidFill>
                  <a:schemeClr val="tx1">
                    <a:lumMod val="65000"/>
                    <a:lumOff val="35000"/>
                  </a:schemeClr>
                </a:solidFill>
                <a:latin typeface="Corbel" panose="020B0503020204020204" pitchFamily="34" charset="0"/>
              </a:rPr>
              <a:t> focuses almost entirely on venture capital and private equity, most recently at Columbia Business School.</a:t>
            </a:r>
          </a:p>
          <a:p>
            <a:pPr algn="l"/>
            <a:endParaRPr lang="en-US" dirty="0">
              <a:solidFill>
                <a:schemeClr val="tx1">
                  <a:lumMod val="65000"/>
                  <a:lumOff val="35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C2765F60-D735-BCC1-143A-C76ACFE2D6B3}"/>
              </a:ext>
            </a:extLst>
          </p:cNvPr>
          <p:cNvPicPr>
            <a:picLocks noChangeAspect="1"/>
          </p:cNvPicPr>
          <p:nvPr/>
        </p:nvPicPr>
        <p:blipFill>
          <a:blip r:embed="rId3"/>
          <a:stretch>
            <a:fillRect/>
          </a:stretch>
        </p:blipFill>
        <p:spPr>
          <a:xfrm>
            <a:off x="1381794" y="1908223"/>
            <a:ext cx="1457325" cy="1876425"/>
          </a:xfrm>
          <a:prstGeom prst="rect">
            <a:avLst/>
          </a:prstGeom>
        </p:spPr>
      </p:pic>
      <p:pic>
        <p:nvPicPr>
          <p:cNvPr id="6" name="Picture 5">
            <a:extLst>
              <a:ext uri="{FF2B5EF4-FFF2-40B4-BE49-F238E27FC236}">
                <a16:creationId xmlns:a16="http://schemas.microsoft.com/office/drawing/2014/main" id="{93FF6989-9AB4-0719-7593-80630A81CAB6}"/>
              </a:ext>
            </a:extLst>
          </p:cNvPr>
          <p:cNvPicPr>
            <a:picLocks noChangeAspect="1"/>
          </p:cNvPicPr>
          <p:nvPr/>
        </p:nvPicPr>
        <p:blipFill>
          <a:blip r:embed="rId4"/>
          <a:stretch>
            <a:fillRect/>
          </a:stretch>
        </p:blipFill>
        <p:spPr>
          <a:xfrm>
            <a:off x="1391988" y="4048677"/>
            <a:ext cx="1436936" cy="1623551"/>
          </a:xfrm>
          <a:prstGeom prst="rect">
            <a:avLst/>
          </a:prstGeom>
        </p:spPr>
      </p:pic>
      <p:pic>
        <p:nvPicPr>
          <p:cNvPr id="9" name="Picture 8">
            <a:extLst>
              <a:ext uri="{FF2B5EF4-FFF2-40B4-BE49-F238E27FC236}">
                <a16:creationId xmlns:a16="http://schemas.microsoft.com/office/drawing/2014/main" id="{445A68BD-D612-C111-B7EE-8891E2078714}"/>
              </a:ext>
            </a:extLst>
          </p:cNvPr>
          <p:cNvPicPr>
            <a:picLocks noChangeAspect="1"/>
          </p:cNvPicPr>
          <p:nvPr/>
        </p:nvPicPr>
        <p:blipFill>
          <a:blip r:embed="rId5"/>
          <a:stretch>
            <a:fillRect/>
          </a:stretch>
        </p:blipFill>
        <p:spPr>
          <a:xfrm>
            <a:off x="2957020" y="4519579"/>
            <a:ext cx="1436936" cy="1623551"/>
          </a:xfrm>
          <a:prstGeom prst="rect">
            <a:avLst/>
          </a:prstGeom>
        </p:spPr>
      </p:pic>
      <p:sp>
        <p:nvSpPr>
          <p:cNvPr id="10" name="Subtitle 2">
            <a:extLst>
              <a:ext uri="{FF2B5EF4-FFF2-40B4-BE49-F238E27FC236}">
                <a16:creationId xmlns:a16="http://schemas.microsoft.com/office/drawing/2014/main" id="{CED8DAB7-74D2-E452-5F4C-7A2DA6FE39FB}"/>
              </a:ext>
            </a:extLst>
          </p:cNvPr>
          <p:cNvSpPr txBox="1">
            <a:spLocks/>
          </p:cNvSpPr>
          <p:nvPr/>
        </p:nvSpPr>
        <p:spPr>
          <a:xfrm>
            <a:off x="4771963" y="4280060"/>
            <a:ext cx="6052165" cy="193933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tx1">
                    <a:lumMod val="65000"/>
                    <a:lumOff val="35000"/>
                  </a:schemeClr>
                </a:solidFill>
                <a:latin typeface="Corbel" panose="020B0503020204020204" pitchFamily="34" charset="0"/>
              </a:rPr>
              <a:t>Arpit Gupta &amp; Sabrina T. Howell</a:t>
            </a:r>
          </a:p>
          <a:p>
            <a:pPr algn="l"/>
            <a:r>
              <a:rPr lang="en-US" i="1" dirty="0">
                <a:solidFill>
                  <a:schemeClr val="tx1">
                    <a:lumMod val="65000"/>
                    <a:lumOff val="35000"/>
                  </a:schemeClr>
                </a:solidFill>
                <a:latin typeface="Corbel" panose="020B0503020204020204" pitchFamily="34" charset="0"/>
              </a:rPr>
              <a:t>Gupta works primarily with large datasets pertaining to household finance, default, and real estate while Howell focuses on entrepreneurship, PE, and fintech</a:t>
            </a:r>
          </a:p>
          <a:p>
            <a:pPr algn="l"/>
            <a:endParaRPr lang="en-US" dirty="0">
              <a:solidFill>
                <a:schemeClr val="tx1">
                  <a:lumMod val="65000"/>
                  <a:lumOff val="35000"/>
                </a:schemeClr>
              </a:solidFill>
              <a:latin typeface="Corbel" panose="020B0503020204020204" pitchFamily="34" charset="0"/>
            </a:endParaRPr>
          </a:p>
        </p:txBody>
      </p:sp>
    </p:spTree>
    <p:extLst>
      <p:ext uri="{BB962C8B-B14F-4D97-AF65-F5344CB8AC3E}">
        <p14:creationId xmlns:p14="http://schemas.microsoft.com/office/powerpoint/2010/main" val="61739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92378"/>
            <a:ext cx="76870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Diff-in-Diff Specification</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028433"/>
                <a:ext cx="9656064" cy="4396985"/>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14:m>
                  <m:oMathPara xmlns:m="http://schemas.openxmlformats.org/officeDocument/2006/math">
                    <m:oMathParaPr>
                      <m:jc m:val="centerGroup"/>
                    </m:oMathParaPr>
                    <m:oMath xmlns:m="http://schemas.openxmlformats.org/officeDocument/2006/math">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𝑦</m:t>
                          </m:r>
                        </m:e>
                        <m:sub>
                          <m:r>
                            <a:rPr lang="en-US" sz="1800" b="0" i="1" smtClean="0">
                              <a:solidFill>
                                <a:srgbClr val="FF0000"/>
                              </a:solidFill>
                              <a:latin typeface="Cambria Math" panose="02040503050406030204" pitchFamily="18" charset="0"/>
                            </a:rPr>
                            <m:t>𝑖𝑡</m:t>
                          </m:r>
                        </m:sub>
                      </m:sSub>
                      <m:r>
                        <a:rPr lang="en-US" sz="1800" b="0" i="1" smtClean="0">
                          <a:solidFill>
                            <a:schemeClr val="bg2">
                              <a:lumMod val="25000"/>
                            </a:schemeClr>
                          </a:solidFill>
                          <a:latin typeface="Cambria Math" panose="02040503050406030204" pitchFamily="18" charset="0"/>
                        </a:rPr>
                        <m:t>=</m:t>
                      </m:r>
                      <m:sSub>
                        <m:sSubPr>
                          <m:ctrlPr>
                            <a:rPr lang="en-US" sz="1800" b="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ea typeface="Cambria Math" panose="02040503050406030204" pitchFamily="18" charset="0"/>
                            </a:rPr>
                            <m:t>𝛼</m:t>
                          </m:r>
                        </m:e>
                        <m:sub>
                          <m:r>
                            <a:rPr lang="en-US" sz="1800" b="0" i="1" smtClean="0">
                              <a:solidFill>
                                <a:srgbClr val="00B050"/>
                              </a:solidFill>
                              <a:latin typeface="Cambria Math" panose="02040503050406030204" pitchFamily="18" charset="0"/>
                            </a:rPr>
                            <m:t>𝑡</m:t>
                          </m:r>
                        </m:sub>
                      </m:sSub>
                      <m:r>
                        <a:rPr lang="en-US" sz="1800" i="1">
                          <a:solidFill>
                            <a:schemeClr val="bg2">
                              <a:lumMod val="25000"/>
                            </a:schemeClr>
                          </a:solidFill>
                          <a:latin typeface="Cambria Math" panose="02040503050406030204" pitchFamily="18" charset="0"/>
                        </a:rPr>
                        <m:t>+</m:t>
                      </m:r>
                      <m:sSub>
                        <m:sSubPr>
                          <m:ctrlPr>
                            <a:rPr lang="en-US" sz="1800" b="0" i="1" smtClean="0">
                              <a:solidFill>
                                <a:srgbClr val="00B0F0"/>
                              </a:solidFill>
                              <a:latin typeface="Cambria Math" panose="02040503050406030204" pitchFamily="18" charset="0"/>
                            </a:rPr>
                          </m:ctrlPr>
                        </m:sSubPr>
                        <m:e>
                          <m:r>
                            <a:rPr lang="en-US" sz="1800" i="1">
                              <a:solidFill>
                                <a:srgbClr val="00B0F0"/>
                              </a:solidFill>
                              <a:latin typeface="Cambria Math" panose="02040503050406030204" pitchFamily="18" charset="0"/>
                              <a:ea typeface="Cambria Math" panose="02040503050406030204" pitchFamily="18" charset="0"/>
                            </a:rPr>
                            <m:t>𝛼</m:t>
                          </m:r>
                        </m:e>
                        <m:sub>
                          <m:r>
                            <a:rPr lang="en-US" sz="1800" b="0" i="1" smtClean="0">
                              <a:solidFill>
                                <a:srgbClr val="00B0F0"/>
                              </a:solidFill>
                              <a:latin typeface="Cambria Math" panose="02040503050406030204" pitchFamily="18" charset="0"/>
                            </a:rPr>
                            <m:t>𝑖</m:t>
                          </m:r>
                        </m:sub>
                      </m:sSub>
                      <m:r>
                        <a:rPr lang="en-US" sz="1800" b="0" i="1" smtClean="0">
                          <a:solidFill>
                            <a:schemeClr val="bg2">
                              <a:lumMod val="25000"/>
                            </a:schemeClr>
                          </a:solidFill>
                          <a:latin typeface="Cambria Math" panose="02040503050406030204" pitchFamily="18" charset="0"/>
                        </a:rPr>
                        <m:t>+ </m:t>
                      </m:r>
                      <m:r>
                        <a:rPr lang="en-US" sz="1800" b="0" i="1" smtClean="0">
                          <a:solidFill>
                            <a:schemeClr val="bg2">
                              <a:lumMod val="25000"/>
                            </a:schemeClr>
                          </a:solidFill>
                          <a:latin typeface="Cambria Math" panose="02040503050406030204" pitchFamily="18" charset="0"/>
                          <a:ea typeface="Cambria Math" panose="02040503050406030204" pitchFamily="18" charset="0"/>
                        </a:rPr>
                        <m:t>𝛽</m:t>
                      </m:r>
                      <m:sSub>
                        <m:sSubPr>
                          <m:ctrlPr>
                            <a:rPr lang="en-US" sz="1800" b="0" i="1" smtClean="0">
                              <a:solidFill>
                                <a:schemeClr val="accent2">
                                  <a:lumMod val="75000"/>
                                </a:schemeClr>
                              </a:solidFill>
                              <a:latin typeface="Cambria Math" panose="02040503050406030204" pitchFamily="18" charset="0"/>
                              <a:ea typeface="Cambria Math" panose="02040503050406030204" pitchFamily="18" charset="0"/>
                            </a:rPr>
                          </m:ctrlPr>
                        </m:sSubPr>
                        <m:e>
                          <m:r>
                            <a:rPr lang="en-US" sz="1800" b="0" i="1" smtClean="0">
                              <a:solidFill>
                                <a:schemeClr val="accent2">
                                  <a:lumMod val="75000"/>
                                </a:schemeClr>
                              </a:solidFill>
                              <a:latin typeface="Cambria Math" panose="02040503050406030204" pitchFamily="18" charset="0"/>
                              <a:ea typeface="Cambria Math" panose="02040503050406030204" pitchFamily="18" charset="0"/>
                            </a:rPr>
                            <m:t>𝑃𝐸</m:t>
                          </m:r>
                        </m:e>
                        <m:sub>
                          <m:r>
                            <a:rPr lang="en-US" sz="1800" b="0" i="1" smtClean="0">
                              <a:solidFill>
                                <a:schemeClr val="accent2">
                                  <a:lumMod val="75000"/>
                                </a:schemeClr>
                              </a:solidFill>
                              <a:latin typeface="Cambria Math" panose="02040503050406030204" pitchFamily="18" charset="0"/>
                              <a:ea typeface="Cambria Math" panose="02040503050406030204" pitchFamily="18" charset="0"/>
                            </a:rPr>
                            <m:t>𝑖𝑡</m:t>
                          </m:r>
                        </m:sub>
                      </m:sSub>
                      <m:r>
                        <a:rPr lang="en-US" sz="1800" b="0" i="1" smtClean="0">
                          <a:solidFill>
                            <a:schemeClr val="bg2">
                              <a:lumMod val="25000"/>
                            </a:schemeClr>
                          </a:solidFill>
                          <a:latin typeface="Cambria Math" panose="02040503050406030204" pitchFamily="18" charset="0"/>
                          <a:ea typeface="Cambria Math" panose="02040503050406030204" pitchFamily="18" charset="0"/>
                        </a:rPr>
                        <m:t>+</m:t>
                      </m:r>
                      <m:sSub>
                        <m:sSubPr>
                          <m:ctrlPr>
                            <a:rPr lang="en-US" sz="1800" b="0" i="1" smtClean="0">
                              <a:solidFill>
                                <a:schemeClr val="accent4">
                                  <a:lumMod val="50000"/>
                                </a:schemeClr>
                              </a:solidFill>
                              <a:latin typeface="Cambria Math" panose="02040503050406030204" pitchFamily="18" charset="0"/>
                              <a:ea typeface="Cambria Math" panose="02040503050406030204" pitchFamily="18" charset="0"/>
                            </a:rPr>
                          </m:ctrlPr>
                        </m:sSubPr>
                        <m:e>
                          <m:r>
                            <a:rPr lang="en-US" sz="1800" i="1">
                              <a:solidFill>
                                <a:schemeClr val="accent4">
                                  <a:lumMod val="50000"/>
                                </a:schemeClr>
                              </a:solidFill>
                              <a:latin typeface="Cambria Math" panose="02040503050406030204" pitchFamily="18" charset="0"/>
                              <a:ea typeface="Cambria Math" panose="02040503050406030204" pitchFamily="18" charset="0"/>
                            </a:rPr>
                            <m:t>𝜀</m:t>
                          </m:r>
                        </m:e>
                        <m:sub>
                          <m:r>
                            <a:rPr lang="en-US" sz="1800" b="0" i="1" smtClean="0">
                              <a:solidFill>
                                <a:schemeClr val="accent4">
                                  <a:lumMod val="50000"/>
                                </a:schemeClr>
                              </a:solidFill>
                              <a:latin typeface="Cambria Math" panose="02040503050406030204" pitchFamily="18" charset="0"/>
                              <a:ea typeface="Cambria Math" panose="02040503050406030204" pitchFamily="18" charset="0"/>
                            </a:rPr>
                            <m:t>𝑖𝑡</m:t>
                          </m:r>
                        </m:sub>
                      </m:sSub>
                    </m:oMath>
                  </m:oMathPara>
                </a14:m>
                <a:endParaRPr lang="en-US" sz="1800" b="0" dirty="0">
                  <a:solidFill>
                    <a:schemeClr val="bg2">
                      <a:lumMod val="25000"/>
                    </a:schemeClr>
                  </a:solidFill>
                  <a:latin typeface="Corbel" panose="020B0503020204020204" pitchFamily="34" charset="0"/>
                  <a:ea typeface="Cambria Math" panose="02040503050406030204" pitchFamily="18" charset="0"/>
                </a:endParaRPr>
              </a:p>
              <a:p>
                <a:pPr algn="l">
                  <a:lnSpc>
                    <a:spcPct val="100000"/>
                  </a:lnSpc>
                </a:pPr>
                <a:endParaRPr lang="en-US" sz="1800" dirty="0">
                  <a:solidFill>
                    <a:schemeClr val="bg2">
                      <a:lumMod val="25000"/>
                    </a:schemeClr>
                  </a:solidFill>
                  <a:latin typeface="Corbel" panose="020B0503020204020204" pitchFamily="34" charset="0"/>
                </a:endParaRPr>
              </a:p>
              <a:p>
                <a:pPr algn="l">
                  <a:lnSpc>
                    <a:spcPct val="100000"/>
                  </a:lnSpc>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𝑦</m:t>
                          </m:r>
                        </m:e>
                        <m:sub>
                          <m:r>
                            <a:rPr lang="en-US" sz="1800" b="0" i="1" smtClean="0">
                              <a:solidFill>
                                <a:srgbClr val="FF0000"/>
                              </a:solidFill>
                              <a:latin typeface="Cambria Math" panose="02040503050406030204" pitchFamily="18" charset="0"/>
                            </a:rPr>
                            <m:t>𝑖𝑡</m:t>
                          </m:r>
                        </m:sub>
                      </m:sSub>
                      <m:r>
                        <a:rPr lang="en-US" sz="1800" b="0" i="1" smtClean="0">
                          <a:solidFill>
                            <a:schemeClr val="bg2">
                              <a:lumMod val="25000"/>
                            </a:schemeClr>
                          </a:solidFill>
                          <a:latin typeface="Cambria Math" panose="02040503050406030204" pitchFamily="18" charset="0"/>
                        </a:rPr>
                        <m:t>=</m:t>
                      </m:r>
                      <m:nary>
                        <m:naryPr>
                          <m:chr m:val="∑"/>
                          <m:ctrlPr>
                            <a:rPr lang="en-US" sz="1800" b="0" i="1" smtClean="0">
                              <a:solidFill>
                                <a:schemeClr val="bg2">
                                  <a:lumMod val="25000"/>
                                </a:schemeClr>
                              </a:solidFill>
                              <a:latin typeface="Cambria Math" panose="02040503050406030204" pitchFamily="18" charset="0"/>
                            </a:rPr>
                          </m:ctrlPr>
                        </m:naryPr>
                        <m:sub>
                          <m:r>
                            <m:rPr>
                              <m:brk m:alnAt="23"/>
                            </m:rPr>
                            <a:rPr lang="en-US" sz="1800" b="0" i="1" smtClean="0">
                              <a:solidFill>
                                <a:schemeClr val="bg2">
                                  <a:lumMod val="25000"/>
                                </a:schemeClr>
                              </a:solidFill>
                              <a:latin typeface="Cambria Math" panose="02040503050406030204" pitchFamily="18" charset="0"/>
                            </a:rPr>
                            <m:t>𝑠</m:t>
                          </m:r>
                          <m:r>
                            <a:rPr lang="en-US" sz="1800" b="0" i="1" smtClean="0">
                              <a:solidFill>
                                <a:schemeClr val="bg2">
                                  <a:lumMod val="25000"/>
                                </a:schemeClr>
                              </a:solidFill>
                              <a:latin typeface="Cambria Math" panose="02040503050406030204" pitchFamily="18" charset="0"/>
                            </a:rPr>
                            <m:t>=−19</m:t>
                          </m:r>
                        </m:sub>
                        <m:sup>
                          <m:r>
                            <a:rPr lang="en-US" sz="1800" b="0" i="1" smtClean="0">
                              <a:solidFill>
                                <a:schemeClr val="bg2">
                                  <a:lumMod val="25000"/>
                                </a:schemeClr>
                              </a:solidFill>
                              <a:latin typeface="Cambria Math" panose="02040503050406030204" pitchFamily="18" charset="0"/>
                            </a:rPr>
                            <m:t>19</m:t>
                          </m:r>
                        </m:sup>
                        <m:e>
                          <m:sSub>
                            <m:sSubPr>
                              <m:ctrlPr>
                                <a:rPr lang="en-US" sz="1800" b="0" i="1" smtClean="0">
                                  <a:solidFill>
                                    <a:schemeClr val="accent4">
                                      <a:lumMod val="75000"/>
                                    </a:schemeClr>
                                  </a:solidFill>
                                  <a:latin typeface="Cambria Math" panose="02040503050406030204" pitchFamily="18" charset="0"/>
                                </a:rPr>
                              </m:ctrlPr>
                            </m:sSubPr>
                            <m:e>
                              <m:r>
                                <a:rPr lang="en-US" sz="1800" b="0" i="1" smtClean="0">
                                  <a:solidFill>
                                    <a:schemeClr val="accent4">
                                      <a:lumMod val="75000"/>
                                    </a:schemeClr>
                                  </a:solidFill>
                                  <a:latin typeface="Cambria Math" panose="02040503050406030204" pitchFamily="18" charset="0"/>
                                  <a:ea typeface="Cambria Math" panose="02040503050406030204" pitchFamily="18" charset="0"/>
                                </a:rPr>
                                <m:t>𝛽</m:t>
                              </m:r>
                            </m:e>
                            <m:sub>
                              <m:r>
                                <a:rPr lang="en-US" sz="1800" b="0" i="1" smtClean="0">
                                  <a:solidFill>
                                    <a:schemeClr val="accent4">
                                      <a:lumMod val="75000"/>
                                    </a:schemeClr>
                                  </a:solidFill>
                                  <a:latin typeface="Cambria Math" panose="02040503050406030204" pitchFamily="18" charset="0"/>
                                </a:rPr>
                                <m:t>𝑠</m:t>
                              </m:r>
                            </m:sub>
                          </m:sSub>
                          <m:r>
                            <a:rPr lang="en-US" sz="1800" b="0" i="1" smtClean="0">
                              <a:solidFill>
                                <a:schemeClr val="bg2">
                                  <a:lumMod val="25000"/>
                                </a:schemeClr>
                              </a:solidFill>
                              <a:latin typeface="Cambria Math" panose="02040503050406030204" pitchFamily="18" charset="0"/>
                            </a:rPr>
                            <m:t>1</m:t>
                          </m:r>
                        </m:e>
                      </m:nary>
                      <m:d>
                        <m:dPr>
                          <m:begChr m:val="["/>
                          <m:endChr m:val="]"/>
                          <m:ctrlPr>
                            <a:rPr lang="en-US" sz="1800" b="0" i="1" smtClean="0">
                              <a:solidFill>
                                <a:schemeClr val="bg2">
                                  <a:lumMod val="25000"/>
                                </a:schemeClr>
                              </a:solidFill>
                              <a:latin typeface="Cambria Math" panose="02040503050406030204" pitchFamily="18" charset="0"/>
                            </a:rPr>
                          </m:ctrlPr>
                        </m:dPr>
                        <m:e>
                          <m:d>
                            <m:dPr>
                              <m:ctrlPr>
                                <a:rPr lang="en-US" sz="1800" b="0" i="1" smtClean="0">
                                  <a:solidFill>
                                    <a:schemeClr val="bg2">
                                      <a:lumMod val="25000"/>
                                    </a:schemeClr>
                                  </a:solidFill>
                                  <a:latin typeface="Cambria Math" panose="02040503050406030204" pitchFamily="18" charset="0"/>
                                </a:rPr>
                              </m:ctrlPr>
                            </m:dPr>
                            <m:e>
                              <m:r>
                                <a:rPr lang="en-US" sz="1800" b="0" i="1" smtClean="0">
                                  <a:solidFill>
                                    <a:schemeClr val="bg2">
                                      <a:lumMod val="25000"/>
                                    </a:schemeClr>
                                  </a:solidFill>
                                  <a:latin typeface="Cambria Math" panose="02040503050406030204" pitchFamily="18" charset="0"/>
                                </a:rPr>
                                <m:t>𝑡</m:t>
                              </m:r>
                              <m:r>
                                <a:rPr lang="en-US" sz="1800" b="0" i="1" smtClean="0">
                                  <a:solidFill>
                                    <a:schemeClr val="bg2">
                                      <a:lumMod val="25000"/>
                                    </a:schemeClr>
                                  </a:solidFill>
                                  <a:latin typeface="Cambria Math" panose="02040503050406030204" pitchFamily="18" charset="0"/>
                                </a:rPr>
                                <m:t>−</m:t>
                              </m:r>
                              <m:sSub>
                                <m:sSubPr>
                                  <m:ctrlPr>
                                    <a:rPr lang="en-US" sz="1800" b="0" i="1" smtClean="0">
                                      <a:solidFill>
                                        <a:srgbClr val="7030A0"/>
                                      </a:solidFill>
                                      <a:latin typeface="Cambria Math" panose="02040503050406030204" pitchFamily="18" charset="0"/>
                                    </a:rPr>
                                  </m:ctrlPr>
                                </m:sSubPr>
                                <m:e>
                                  <m:r>
                                    <a:rPr lang="en-US" sz="1800" b="0" i="1" smtClean="0">
                                      <a:solidFill>
                                        <a:srgbClr val="7030A0"/>
                                      </a:solidFill>
                                      <a:latin typeface="Cambria Math" panose="02040503050406030204" pitchFamily="18" charset="0"/>
                                    </a:rPr>
                                    <m:t>𝑇</m:t>
                                  </m:r>
                                </m:e>
                                <m:sub>
                                  <m:r>
                                    <a:rPr lang="en-US" sz="1800" b="0" i="1" smtClean="0">
                                      <a:solidFill>
                                        <a:srgbClr val="7030A0"/>
                                      </a:solidFill>
                                      <a:latin typeface="Cambria Math" panose="02040503050406030204" pitchFamily="18" charset="0"/>
                                    </a:rPr>
                                    <m:t>𝑖</m:t>
                                  </m:r>
                                </m:sub>
                              </m:sSub>
                            </m:e>
                          </m:d>
                          <m:r>
                            <a:rPr lang="en-US" sz="1800" b="0" i="1" smtClean="0">
                              <a:solidFill>
                                <a:schemeClr val="bg2">
                                  <a:lumMod val="25000"/>
                                </a:schemeClr>
                              </a:solidFill>
                              <a:latin typeface="Cambria Math" panose="02040503050406030204" pitchFamily="18" charset="0"/>
                            </a:rPr>
                            <m:t>=</m:t>
                          </m:r>
                          <m:r>
                            <a:rPr lang="en-US" sz="1800" b="0" i="1" smtClean="0">
                              <a:solidFill>
                                <a:schemeClr val="bg2">
                                  <a:lumMod val="25000"/>
                                </a:schemeClr>
                              </a:solidFill>
                              <a:latin typeface="Cambria Math" panose="02040503050406030204" pitchFamily="18" charset="0"/>
                            </a:rPr>
                            <m:t>𝑠</m:t>
                          </m:r>
                        </m:e>
                      </m:d>
                      <m:r>
                        <a:rPr lang="en-US" sz="1800" b="0" i="1" smtClean="0">
                          <a:solidFill>
                            <a:schemeClr val="bg2">
                              <a:lumMod val="25000"/>
                            </a:schemeClr>
                          </a:solidFill>
                          <a:latin typeface="Cambria Math" panose="02040503050406030204" pitchFamily="18" charset="0"/>
                        </a:rPr>
                        <m:t>+</m:t>
                      </m:r>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ea typeface="Cambria Math" panose="02040503050406030204" pitchFamily="18" charset="0"/>
                            </a:rPr>
                            <m:t>𝛼</m:t>
                          </m:r>
                        </m:e>
                        <m:sub>
                          <m:r>
                            <a:rPr lang="en-US" sz="1800" i="1">
                              <a:solidFill>
                                <a:srgbClr val="00B050"/>
                              </a:solidFill>
                              <a:latin typeface="Cambria Math" panose="02040503050406030204" pitchFamily="18" charset="0"/>
                            </a:rPr>
                            <m:t>𝑡</m:t>
                          </m:r>
                        </m:sub>
                      </m:sSub>
                      <m:r>
                        <a:rPr lang="en-US" sz="1800" i="1">
                          <a:solidFill>
                            <a:schemeClr val="bg2">
                              <a:lumMod val="25000"/>
                            </a:schemeClr>
                          </a:solidFill>
                          <a:latin typeface="Cambria Math" panose="02040503050406030204" pitchFamily="18" charset="0"/>
                          <a:ea typeface="Cambria Math" panose="02040503050406030204" pitchFamily="18" charset="0"/>
                        </a:rPr>
                        <m:t>,</m:t>
                      </m:r>
                      <m:sSub>
                        <m:sSubPr>
                          <m:ctrlPr>
                            <a:rPr lang="en-US" sz="1800" i="1" smtClean="0">
                              <a:solidFill>
                                <a:srgbClr val="0070C0"/>
                              </a:solidFill>
                              <a:latin typeface="Cambria Math" panose="02040503050406030204" pitchFamily="18" charset="0"/>
                              <a:ea typeface="Cambria Math" panose="02040503050406030204" pitchFamily="18" charset="0"/>
                            </a:rPr>
                          </m:ctrlPr>
                        </m:sSubPr>
                        <m:e>
                          <m:r>
                            <a:rPr lang="en-US" sz="1800" b="0" i="1" smtClean="0">
                              <a:solidFill>
                                <a:srgbClr val="0070C0"/>
                              </a:solidFill>
                              <a:latin typeface="Cambria Math" panose="02040503050406030204" pitchFamily="18" charset="0"/>
                              <a:ea typeface="Cambria Math" panose="02040503050406030204" pitchFamily="18" charset="0"/>
                            </a:rPr>
                            <m:t> </m:t>
                          </m:r>
                          <m:r>
                            <a:rPr lang="en-US" sz="1800" i="1" smtClean="0">
                              <a:solidFill>
                                <a:srgbClr val="0070C0"/>
                              </a:solidFill>
                              <a:latin typeface="Cambria Math" panose="02040503050406030204" pitchFamily="18" charset="0"/>
                              <a:ea typeface="Cambria Math" panose="02040503050406030204" pitchFamily="18" charset="0"/>
                            </a:rPr>
                            <m:t>𝛼</m:t>
                          </m:r>
                        </m:e>
                        <m:sub>
                          <m:r>
                            <a:rPr lang="en-US" sz="1800" b="0" i="1" smtClean="0">
                              <a:solidFill>
                                <a:srgbClr val="0070C0"/>
                              </a:solidFill>
                              <a:latin typeface="Cambria Math" panose="02040503050406030204" pitchFamily="18" charset="0"/>
                              <a:ea typeface="Cambria Math" panose="02040503050406030204" pitchFamily="18" charset="0"/>
                            </a:rPr>
                            <m:t>𝑖</m:t>
                          </m:r>
                        </m:sub>
                      </m:sSub>
                      <m:r>
                        <a:rPr lang="en-US" sz="1800" i="1">
                          <a:solidFill>
                            <a:schemeClr val="bg2">
                              <a:lumMod val="25000"/>
                            </a:schemeClr>
                          </a:solidFill>
                          <a:latin typeface="Cambria Math" panose="02040503050406030204" pitchFamily="18" charset="0"/>
                        </a:rPr>
                        <m:t>+</m:t>
                      </m:r>
                      <m:sSub>
                        <m:sSubPr>
                          <m:ctrlPr>
                            <a:rPr lang="en-US" sz="1800" i="1" smtClean="0">
                              <a:solidFill>
                                <a:schemeClr val="accent4">
                                  <a:lumMod val="50000"/>
                                </a:schemeClr>
                              </a:solidFill>
                              <a:latin typeface="Cambria Math" panose="02040503050406030204" pitchFamily="18" charset="0"/>
                              <a:ea typeface="Cambria Math" panose="02040503050406030204" pitchFamily="18" charset="0"/>
                            </a:rPr>
                          </m:ctrlPr>
                        </m:sSubPr>
                        <m:e>
                          <m:r>
                            <a:rPr lang="en-US" sz="1800" i="1">
                              <a:solidFill>
                                <a:schemeClr val="accent4">
                                  <a:lumMod val="50000"/>
                                </a:schemeClr>
                              </a:solidFill>
                              <a:latin typeface="Cambria Math" panose="02040503050406030204" pitchFamily="18" charset="0"/>
                              <a:ea typeface="Cambria Math" panose="02040503050406030204" pitchFamily="18" charset="0"/>
                            </a:rPr>
                            <m:t>𝜀</m:t>
                          </m:r>
                        </m:e>
                        <m:sub>
                          <m:r>
                            <a:rPr lang="en-US" sz="1800" i="1">
                              <a:solidFill>
                                <a:schemeClr val="accent4">
                                  <a:lumMod val="50000"/>
                                </a:schemeClr>
                              </a:solidFill>
                              <a:latin typeface="Cambria Math" panose="02040503050406030204" pitchFamily="18" charset="0"/>
                              <a:ea typeface="Cambria Math" panose="02040503050406030204" pitchFamily="18" charset="0"/>
                            </a:rPr>
                            <m:t>𝑖𝑡</m:t>
                          </m:r>
                        </m:sub>
                      </m:sSub>
                    </m:oMath>
                  </m:oMathPara>
                </a14:m>
                <a:endParaRPr lang="en-US" sz="1800" dirty="0">
                  <a:solidFill>
                    <a:schemeClr val="bg2">
                      <a:lumMod val="25000"/>
                    </a:schemeClr>
                  </a:solidFill>
                  <a:latin typeface="Corbel" panose="020B0503020204020204" pitchFamily="34" charset="0"/>
                </a:endParaRPr>
              </a:p>
              <a:p>
                <a:pPr algn="l">
                  <a:lnSpc>
                    <a:spcPct val="100000"/>
                  </a:lnSpc>
                </a:pPr>
                <a14:m>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𝑦</m:t>
                        </m:r>
                      </m:e>
                      <m:sub>
                        <m:r>
                          <a:rPr lang="en-US" sz="1800" b="0" i="1" smtClean="0">
                            <a:solidFill>
                              <a:srgbClr val="FF0000"/>
                            </a:solidFill>
                            <a:latin typeface="Cambria Math" panose="02040503050406030204" pitchFamily="18" charset="0"/>
                          </a:rPr>
                          <m:t>𝑖𝑡</m:t>
                        </m:r>
                      </m:sub>
                    </m:sSub>
                  </m:oMath>
                </a14:m>
                <a:r>
                  <a:rPr lang="en-US" sz="1800" dirty="0">
                    <a:solidFill>
                      <a:srgbClr val="FF0000"/>
                    </a:solidFill>
                    <a:latin typeface="Corbel" panose="020B0503020204020204" pitchFamily="34" charset="0"/>
                  </a:rPr>
                  <a:t> </a:t>
                </a:r>
                <a:r>
                  <a:rPr lang="en-US" sz="1800" dirty="0">
                    <a:solidFill>
                      <a:schemeClr val="bg2">
                        <a:lumMod val="25000"/>
                      </a:schemeClr>
                    </a:solidFill>
                    <a:latin typeface="Corbel" panose="020B0503020204020204" pitchFamily="34" charset="0"/>
                  </a:rPr>
                  <a:t>= Circulation, local news content, employment, survival in year </a:t>
                </a:r>
                <a14:m>
                  <m:oMath xmlns:m="http://schemas.openxmlformats.org/officeDocument/2006/math">
                    <m:r>
                      <a:rPr lang="en-US" sz="1800" b="0" i="1" smtClean="0">
                        <a:solidFill>
                          <a:schemeClr val="bg2">
                            <a:lumMod val="25000"/>
                          </a:schemeClr>
                        </a:solidFill>
                        <a:latin typeface="Cambria Math" panose="02040503050406030204" pitchFamily="18" charset="0"/>
                      </a:rPr>
                      <m:t>𝑡</m:t>
                    </m:r>
                  </m:oMath>
                </a14:m>
                <a:r>
                  <a:rPr lang="en-US" sz="1800" dirty="0">
                    <a:solidFill>
                      <a:schemeClr val="bg2">
                        <a:lumMod val="25000"/>
                      </a:schemeClr>
                    </a:solidFill>
                    <a:latin typeface="Corbel" panose="020B0503020204020204" pitchFamily="34" charset="0"/>
                  </a:rPr>
                  <a:t> for newspaper </a:t>
                </a:r>
                <a14:m>
                  <m:oMath xmlns:m="http://schemas.openxmlformats.org/officeDocument/2006/math">
                    <m:r>
                      <a:rPr lang="en-US" sz="1800" b="0" i="1" smtClean="0">
                        <a:solidFill>
                          <a:schemeClr val="bg2">
                            <a:lumMod val="25000"/>
                          </a:schemeClr>
                        </a:solidFill>
                        <a:latin typeface="Cambria Math" panose="02040503050406030204" pitchFamily="18" charset="0"/>
                      </a:rPr>
                      <m:t>𝑖</m:t>
                    </m:r>
                  </m:oMath>
                </a14:m>
                <a:endParaRPr lang="en-US" sz="1800" b="0" dirty="0">
                  <a:solidFill>
                    <a:schemeClr val="bg2">
                      <a:lumMod val="25000"/>
                    </a:schemeClr>
                  </a:solidFill>
                  <a:latin typeface="Corbel" panose="020B0503020204020204" pitchFamily="34" charset="0"/>
                </a:endParaRPr>
              </a:p>
              <a:p>
                <a:pPr algn="l">
                  <a:lnSpc>
                    <a:spcPct val="100000"/>
                  </a:lnSpc>
                </a:pPr>
                <a14:m>
                  <m:oMath xmlns:m="http://schemas.openxmlformats.org/officeDocument/2006/math">
                    <m:sSub>
                      <m:sSubPr>
                        <m:ctrlPr>
                          <a:rPr lang="en-US" sz="1800" b="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ea typeface="Cambria Math" panose="02040503050406030204" pitchFamily="18" charset="0"/>
                          </a:rPr>
                          <m:t>𝛼</m:t>
                        </m:r>
                      </m:e>
                      <m:sub>
                        <m:r>
                          <a:rPr lang="en-US" sz="1800" b="0" i="1" smtClean="0">
                            <a:solidFill>
                              <a:srgbClr val="00B050"/>
                            </a:solidFill>
                            <a:latin typeface="Cambria Math" panose="02040503050406030204" pitchFamily="18" charset="0"/>
                          </a:rPr>
                          <m:t>𝑡</m:t>
                        </m:r>
                      </m:sub>
                    </m:sSub>
                  </m:oMath>
                </a14:m>
                <a:r>
                  <a:rPr lang="en-US" sz="1800" dirty="0">
                    <a:solidFill>
                      <a:srgbClr val="00B050"/>
                    </a:solidFill>
                    <a:latin typeface="Corbel" panose="020B0503020204020204" pitchFamily="34" charset="0"/>
                  </a:rPr>
                  <a:t> </a:t>
                </a:r>
                <a:r>
                  <a:rPr lang="en-US" sz="1800" dirty="0">
                    <a:solidFill>
                      <a:schemeClr val="bg2">
                        <a:lumMod val="25000"/>
                      </a:schemeClr>
                    </a:solidFill>
                    <a:latin typeface="Corbel" panose="020B0503020204020204" pitchFamily="34" charset="0"/>
                  </a:rPr>
                  <a:t>= year fixed effect</a:t>
                </a:r>
              </a:p>
              <a:p>
                <a:pPr algn="l">
                  <a:lnSpc>
                    <a:spcPct val="100000"/>
                  </a:lnSpc>
                </a:pPr>
                <a14:m>
                  <m:oMath xmlns:m="http://schemas.openxmlformats.org/officeDocument/2006/math">
                    <m:sSub>
                      <m:sSubPr>
                        <m:ctrlPr>
                          <a:rPr lang="en-US" sz="1800" b="0" i="1" smtClean="0">
                            <a:solidFill>
                              <a:srgbClr val="00B0F0"/>
                            </a:solidFill>
                            <a:latin typeface="Cambria Math" panose="02040503050406030204" pitchFamily="18" charset="0"/>
                          </a:rPr>
                        </m:ctrlPr>
                      </m:sSubPr>
                      <m:e>
                        <m:r>
                          <a:rPr lang="en-US" sz="1800" i="1">
                            <a:solidFill>
                              <a:srgbClr val="00B0F0"/>
                            </a:solidFill>
                            <a:latin typeface="Cambria Math" panose="02040503050406030204" pitchFamily="18" charset="0"/>
                            <a:ea typeface="Cambria Math" panose="02040503050406030204" pitchFamily="18" charset="0"/>
                          </a:rPr>
                          <m:t>𝛼</m:t>
                        </m:r>
                      </m:e>
                      <m:sub>
                        <m:r>
                          <a:rPr lang="en-US" sz="1800" b="0" i="1" smtClean="0">
                            <a:solidFill>
                              <a:srgbClr val="00B0F0"/>
                            </a:solidFill>
                            <a:latin typeface="Cambria Math" panose="02040503050406030204" pitchFamily="18" charset="0"/>
                            <a:ea typeface="Cambria Math" panose="02040503050406030204" pitchFamily="18" charset="0"/>
                          </a:rPr>
                          <m:t>𝑖</m:t>
                        </m:r>
                      </m:sub>
                    </m:sSub>
                  </m:oMath>
                </a14:m>
                <a:r>
                  <a:rPr lang="en-US" sz="1800" dirty="0">
                    <a:solidFill>
                      <a:srgbClr val="00B0F0"/>
                    </a:solidFill>
                    <a:latin typeface="Corbel" panose="020B0503020204020204" pitchFamily="34" charset="0"/>
                  </a:rPr>
                  <a:t> </a:t>
                </a:r>
                <a:r>
                  <a:rPr lang="en-US" sz="1800" dirty="0">
                    <a:solidFill>
                      <a:schemeClr val="bg2">
                        <a:lumMod val="25000"/>
                      </a:schemeClr>
                    </a:solidFill>
                    <a:latin typeface="Corbel" panose="020B0503020204020204" pitchFamily="34" charset="0"/>
                  </a:rPr>
                  <a:t>= newspaper fixed effect </a:t>
                </a:r>
              </a:p>
              <a:p>
                <a:pPr algn="l">
                  <a:lnSpc>
                    <a:spcPct val="100000"/>
                  </a:lnSpc>
                </a:pPr>
                <a14:m>
                  <m:oMath xmlns:m="http://schemas.openxmlformats.org/officeDocument/2006/math">
                    <m:sSub>
                      <m:sSubPr>
                        <m:ctrlPr>
                          <a:rPr lang="en-US" sz="1800" b="0" i="1" smtClean="0">
                            <a:solidFill>
                              <a:srgbClr val="7030A0"/>
                            </a:solidFill>
                            <a:latin typeface="Cambria Math" panose="02040503050406030204" pitchFamily="18" charset="0"/>
                          </a:rPr>
                        </m:ctrlPr>
                      </m:sSubPr>
                      <m:e>
                        <m:r>
                          <a:rPr lang="en-US" sz="1800" b="0" i="1" smtClean="0">
                            <a:solidFill>
                              <a:srgbClr val="7030A0"/>
                            </a:solidFill>
                            <a:latin typeface="Cambria Math" panose="02040503050406030204" pitchFamily="18" charset="0"/>
                          </a:rPr>
                          <m:t>𝑇</m:t>
                        </m:r>
                      </m:e>
                      <m:sub>
                        <m:r>
                          <a:rPr lang="en-US" sz="1800" b="0" i="1" smtClean="0">
                            <a:solidFill>
                              <a:srgbClr val="7030A0"/>
                            </a:solidFill>
                            <a:latin typeface="Cambria Math" panose="02040503050406030204" pitchFamily="18" charset="0"/>
                          </a:rPr>
                          <m:t>𝑖</m:t>
                        </m:r>
                      </m:sub>
                    </m:sSub>
                  </m:oMath>
                </a14:m>
                <a:r>
                  <a:rPr lang="en-US" sz="1800" dirty="0">
                    <a:solidFill>
                      <a:srgbClr val="7030A0"/>
                    </a:solidFill>
                    <a:latin typeface="Corbel" panose="020B0503020204020204" pitchFamily="34" charset="0"/>
                  </a:rPr>
                  <a:t> </a:t>
                </a:r>
                <a:r>
                  <a:rPr lang="en-US" sz="1800" dirty="0">
                    <a:solidFill>
                      <a:schemeClr val="bg2">
                        <a:lumMod val="25000"/>
                      </a:schemeClr>
                    </a:solidFill>
                    <a:latin typeface="Corbel" panose="020B0503020204020204" pitchFamily="34" charset="0"/>
                  </a:rPr>
                  <a:t>= deal year, after which </a:t>
                </a:r>
                <a14:m>
                  <m:oMath xmlns:m="http://schemas.openxmlformats.org/officeDocument/2006/math">
                    <m:sSub>
                      <m:sSubPr>
                        <m:ctrlPr>
                          <a:rPr lang="en-US" sz="1800" i="1">
                            <a:solidFill>
                              <a:schemeClr val="bg2">
                                <a:lumMod val="25000"/>
                              </a:schemeClr>
                            </a:solidFill>
                            <a:latin typeface="Cambria Math" panose="02040503050406030204" pitchFamily="18" charset="0"/>
                            <a:ea typeface="Cambria Math" panose="02040503050406030204" pitchFamily="18" charset="0"/>
                          </a:rPr>
                        </m:ctrlPr>
                      </m:sSubPr>
                      <m:e>
                        <m:r>
                          <a:rPr lang="en-US" sz="1800" i="1">
                            <a:solidFill>
                              <a:schemeClr val="bg2">
                                <a:lumMod val="25000"/>
                              </a:schemeClr>
                            </a:solidFill>
                            <a:latin typeface="Cambria Math" panose="02040503050406030204" pitchFamily="18" charset="0"/>
                            <a:ea typeface="Cambria Math" panose="02040503050406030204" pitchFamily="18" charset="0"/>
                          </a:rPr>
                          <m:t>𝑃𝐸</m:t>
                        </m:r>
                      </m:e>
                      <m:sub>
                        <m:r>
                          <a:rPr lang="en-US" sz="1800" i="1">
                            <a:solidFill>
                              <a:schemeClr val="bg2">
                                <a:lumMod val="25000"/>
                              </a:schemeClr>
                            </a:solidFill>
                            <a:latin typeface="Cambria Math" panose="02040503050406030204" pitchFamily="18" charset="0"/>
                            <a:ea typeface="Cambria Math" panose="02040503050406030204" pitchFamily="18" charset="0"/>
                          </a:rPr>
                          <m:t>𝑖𝑡</m:t>
                        </m:r>
                      </m:sub>
                    </m:sSub>
                  </m:oMath>
                </a14:m>
                <a:r>
                  <a:rPr lang="en-US" sz="1800" dirty="0">
                    <a:solidFill>
                      <a:schemeClr val="bg2">
                        <a:lumMod val="25000"/>
                      </a:schemeClr>
                    </a:solidFill>
                    <a:latin typeface="Corbel" panose="020B0503020204020204" pitchFamily="34" charset="0"/>
                  </a:rPr>
                  <a:t> = 1 </a:t>
                </a:r>
              </a:p>
              <a:p>
                <a:pPr algn="l">
                  <a:lnSpc>
                    <a:spcPct val="100000"/>
                  </a:lnSpc>
                </a:pPr>
                <a14:m>
                  <m:oMath xmlns:m="http://schemas.openxmlformats.org/officeDocument/2006/math">
                    <m:sSub>
                      <m:sSubPr>
                        <m:ctrlPr>
                          <a:rPr lang="en-US" sz="1800" b="0" i="1" smtClean="0">
                            <a:solidFill>
                              <a:schemeClr val="accent4">
                                <a:lumMod val="75000"/>
                              </a:schemeClr>
                            </a:solidFill>
                            <a:latin typeface="Cambria Math" panose="02040503050406030204" pitchFamily="18" charset="0"/>
                          </a:rPr>
                        </m:ctrlPr>
                      </m:sSubPr>
                      <m:e>
                        <m:r>
                          <a:rPr lang="en-US" sz="1800" b="0" i="1" smtClean="0">
                            <a:solidFill>
                              <a:schemeClr val="accent4">
                                <a:lumMod val="75000"/>
                              </a:schemeClr>
                            </a:solidFill>
                            <a:latin typeface="Cambria Math" panose="02040503050406030204" pitchFamily="18" charset="0"/>
                            <a:ea typeface="Cambria Math" panose="02040503050406030204" pitchFamily="18" charset="0"/>
                          </a:rPr>
                          <m:t>𝛽</m:t>
                        </m:r>
                      </m:e>
                      <m:sub>
                        <m:r>
                          <a:rPr lang="en-US" sz="1800" b="0" i="1" smtClean="0">
                            <a:solidFill>
                              <a:schemeClr val="accent4">
                                <a:lumMod val="75000"/>
                              </a:schemeClr>
                            </a:solidFill>
                            <a:latin typeface="Cambria Math" panose="02040503050406030204" pitchFamily="18" charset="0"/>
                          </a:rPr>
                          <m:t>𝑠</m:t>
                        </m:r>
                      </m:sub>
                    </m:sSub>
                  </m:oMath>
                </a14:m>
                <a:r>
                  <a:rPr lang="en-US" sz="1800" dirty="0">
                    <a:solidFill>
                      <a:schemeClr val="accent4">
                        <a:lumMod val="75000"/>
                      </a:schemeClr>
                    </a:solidFill>
                    <a:latin typeface="Corbel" panose="020B0503020204020204" pitchFamily="34" charset="0"/>
                  </a:rPr>
                  <a:t> </a:t>
                </a:r>
                <a:r>
                  <a:rPr lang="en-US" sz="1800" dirty="0">
                    <a:solidFill>
                      <a:schemeClr val="bg2">
                        <a:lumMod val="25000"/>
                      </a:schemeClr>
                    </a:solidFill>
                    <a:latin typeface="Corbel" panose="020B0503020204020204" pitchFamily="34" charset="0"/>
                  </a:rPr>
                  <a:t>= Impact of year relative to deal on outcome</a:t>
                </a:r>
              </a:p>
              <a:p>
                <a:pPr algn="l">
                  <a:lnSpc>
                    <a:spcPct val="100000"/>
                  </a:lnSpc>
                </a:pPr>
                <a:r>
                  <a:rPr lang="en-US" sz="1800" b="1" dirty="0">
                    <a:solidFill>
                      <a:schemeClr val="accent5">
                        <a:lumMod val="50000"/>
                      </a:schemeClr>
                    </a:solidFill>
                    <a:latin typeface="Corbel" panose="020B0503020204020204" pitchFamily="34" charset="0"/>
                  </a:rPr>
                  <a:t>Timing of deal assumed conditionally exogenous:</a:t>
                </a:r>
              </a:p>
              <a:p>
                <a:pPr>
                  <a:lnSpc>
                    <a:spcPct val="100000"/>
                  </a:lnSpc>
                </a:pPr>
                <a14:m>
                  <m:oMath xmlns:m="http://schemas.openxmlformats.org/officeDocument/2006/math">
                    <m:r>
                      <a:rPr lang="en-US" sz="1800" b="0" i="1" smtClean="0">
                        <a:solidFill>
                          <a:schemeClr val="bg2">
                            <a:lumMod val="25000"/>
                          </a:schemeClr>
                        </a:solidFill>
                        <a:latin typeface="Cambria Math" panose="02040503050406030204" pitchFamily="18" charset="0"/>
                      </a:rPr>
                      <m:t>𝐸</m:t>
                    </m:r>
                    <m:r>
                      <a:rPr lang="en-US" sz="1800" b="0" i="1" smtClean="0">
                        <a:solidFill>
                          <a:schemeClr val="bg2">
                            <a:lumMod val="25000"/>
                          </a:schemeClr>
                        </a:solidFill>
                        <a:latin typeface="Cambria Math" panose="02040503050406030204" pitchFamily="18" charset="0"/>
                      </a:rPr>
                      <m:t>(</m:t>
                    </m:r>
                    <m:sSub>
                      <m:sSubPr>
                        <m:ctrlPr>
                          <a:rPr lang="en-US" sz="1800" i="1" smtClean="0">
                            <a:solidFill>
                              <a:schemeClr val="accent4">
                                <a:lumMod val="50000"/>
                              </a:schemeClr>
                            </a:solidFill>
                            <a:latin typeface="Cambria Math" panose="02040503050406030204" pitchFamily="18" charset="0"/>
                            <a:ea typeface="Cambria Math" panose="02040503050406030204" pitchFamily="18" charset="0"/>
                          </a:rPr>
                        </m:ctrlPr>
                      </m:sSubPr>
                      <m:e>
                        <m:r>
                          <a:rPr lang="en-US" sz="1800" i="1">
                            <a:solidFill>
                              <a:schemeClr val="accent4">
                                <a:lumMod val="50000"/>
                              </a:schemeClr>
                            </a:solidFill>
                            <a:latin typeface="Cambria Math" panose="02040503050406030204" pitchFamily="18" charset="0"/>
                            <a:ea typeface="Cambria Math" panose="02040503050406030204" pitchFamily="18" charset="0"/>
                          </a:rPr>
                          <m:t>𝜀</m:t>
                        </m:r>
                      </m:e>
                      <m:sub>
                        <m:r>
                          <a:rPr lang="en-US" sz="1800" i="1">
                            <a:solidFill>
                              <a:schemeClr val="accent4">
                                <a:lumMod val="50000"/>
                              </a:schemeClr>
                            </a:solidFill>
                            <a:latin typeface="Cambria Math" panose="02040503050406030204" pitchFamily="18" charset="0"/>
                            <a:ea typeface="Cambria Math" panose="02040503050406030204" pitchFamily="18" charset="0"/>
                          </a:rPr>
                          <m:t>𝑖𝑡</m:t>
                        </m:r>
                      </m:sub>
                    </m:sSub>
                  </m:oMath>
                </a14:m>
                <a:r>
                  <a:rPr lang="en-US" sz="1800" dirty="0">
                    <a:solidFill>
                      <a:schemeClr val="bg2">
                        <a:lumMod val="25000"/>
                      </a:schemeClr>
                    </a:solidFill>
                    <a:latin typeface="Corbel" panose="020B0503020204020204" pitchFamily="34" charset="0"/>
                  </a:rPr>
                  <a:t>| </a:t>
                </a:r>
                <a14:m>
                  <m:oMath xmlns:m="http://schemas.openxmlformats.org/officeDocument/2006/math">
                    <m:sSub>
                      <m:sSubPr>
                        <m:ctrlPr>
                          <a:rPr lang="en-US" sz="1800" i="1" smtClean="0">
                            <a:solidFill>
                              <a:srgbClr val="7030A0"/>
                            </a:solidFill>
                            <a:latin typeface="Cambria Math" panose="02040503050406030204" pitchFamily="18" charset="0"/>
                            <a:ea typeface="Cambria Math" panose="02040503050406030204" pitchFamily="18" charset="0"/>
                          </a:rPr>
                        </m:ctrlPr>
                      </m:sSubPr>
                      <m:e>
                        <m:r>
                          <a:rPr lang="en-US" sz="1800" b="0" i="1" smtClean="0">
                            <a:solidFill>
                              <a:srgbClr val="7030A0"/>
                            </a:solidFill>
                            <a:latin typeface="Cambria Math" panose="02040503050406030204" pitchFamily="18" charset="0"/>
                            <a:ea typeface="Cambria Math" panose="02040503050406030204" pitchFamily="18" charset="0"/>
                          </a:rPr>
                          <m:t>𝑥</m:t>
                        </m:r>
                      </m:e>
                      <m:sub>
                        <m:r>
                          <a:rPr lang="en-US" sz="1800" i="1">
                            <a:solidFill>
                              <a:srgbClr val="7030A0"/>
                            </a:solidFill>
                            <a:latin typeface="Cambria Math" panose="02040503050406030204" pitchFamily="18" charset="0"/>
                            <a:ea typeface="Cambria Math" panose="02040503050406030204" pitchFamily="18" charset="0"/>
                          </a:rPr>
                          <m:t>𝑖𝑡</m:t>
                        </m:r>
                      </m:sub>
                    </m:sSub>
                    <m:r>
                      <a:rPr lang="en-US" sz="1800" b="0" i="1" smtClean="0">
                        <a:solidFill>
                          <a:schemeClr val="bg2">
                            <a:lumMod val="25000"/>
                          </a:schemeClr>
                        </a:solidFill>
                        <a:latin typeface="Cambria Math" panose="02040503050406030204" pitchFamily="18" charset="0"/>
                        <a:ea typeface="Cambria Math" panose="02040503050406030204" pitchFamily="18" charset="0"/>
                      </a:rPr>
                      <m:t>,</m:t>
                    </m:r>
                  </m:oMath>
                </a14:m>
                <a:r>
                  <a:rPr lang="en-US" sz="1800" dirty="0">
                    <a:solidFill>
                      <a:schemeClr val="bg2">
                        <a:lumMod val="25000"/>
                      </a:schemeClr>
                    </a:solidFill>
                    <a:latin typeface="Corbel" panose="020B0503020204020204" pitchFamily="34" charset="0"/>
                  </a:rPr>
                  <a:t> </a:t>
                </a:r>
                <a14:m>
                  <m:oMath xmlns:m="http://schemas.openxmlformats.org/officeDocument/2006/math">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ea typeface="Cambria Math" panose="02040503050406030204" pitchFamily="18" charset="0"/>
                          </a:rPr>
                          <m:t>𝛼</m:t>
                        </m:r>
                      </m:e>
                      <m:sub>
                        <m:r>
                          <a:rPr lang="en-US" sz="1800" b="0" i="1" smtClean="0">
                            <a:solidFill>
                              <a:srgbClr val="00B050"/>
                            </a:solidFill>
                            <a:latin typeface="Cambria Math" panose="02040503050406030204" pitchFamily="18" charset="0"/>
                            <a:ea typeface="Cambria Math" panose="02040503050406030204" pitchFamily="18" charset="0"/>
                          </a:rPr>
                          <m:t>𝑡</m:t>
                        </m:r>
                      </m:sub>
                    </m:sSub>
                    <m:sSub>
                      <m:sSubPr>
                        <m:ctrlPr>
                          <a:rPr lang="en-US" sz="1800" i="1" smtClean="0">
                            <a:solidFill>
                              <a:srgbClr val="00B0F0"/>
                            </a:solidFill>
                            <a:latin typeface="Cambria Math" panose="02040503050406030204" pitchFamily="18" charset="0"/>
                          </a:rPr>
                        </m:ctrlPr>
                      </m:sSubPr>
                      <m:e>
                        <m:r>
                          <a:rPr lang="en-US" sz="1800" i="1">
                            <a:solidFill>
                              <a:schemeClr val="bg2">
                                <a:lumMod val="25000"/>
                              </a:schemeClr>
                            </a:solidFill>
                            <a:latin typeface="Cambria Math" panose="02040503050406030204" pitchFamily="18" charset="0"/>
                            <a:ea typeface="Cambria Math" panose="02040503050406030204" pitchFamily="18" charset="0"/>
                          </a:rPr>
                          <m:t>,</m:t>
                        </m:r>
                        <m:r>
                          <a:rPr lang="en-US" sz="1800" i="1">
                            <a:solidFill>
                              <a:srgbClr val="00B0F0"/>
                            </a:solidFill>
                            <a:latin typeface="Cambria Math" panose="02040503050406030204" pitchFamily="18" charset="0"/>
                            <a:ea typeface="Cambria Math" panose="02040503050406030204" pitchFamily="18" charset="0"/>
                          </a:rPr>
                          <m:t>𝛼</m:t>
                        </m:r>
                      </m:e>
                      <m:sub>
                        <m:r>
                          <a:rPr lang="en-US" sz="1800" i="1">
                            <a:solidFill>
                              <a:srgbClr val="00B0F0"/>
                            </a:solidFill>
                            <a:latin typeface="Cambria Math" panose="02040503050406030204" pitchFamily="18" charset="0"/>
                          </a:rPr>
                          <m:t>𝑖</m:t>
                        </m:r>
                      </m:sub>
                    </m:sSub>
                    <m:r>
                      <a:rPr lang="en-US" sz="1800" b="0" i="1" smtClean="0">
                        <a:solidFill>
                          <a:schemeClr val="bg2">
                            <a:lumMod val="25000"/>
                          </a:schemeClr>
                        </a:solidFill>
                        <a:latin typeface="Cambria Math" panose="02040503050406030204" pitchFamily="18" charset="0"/>
                      </a:rPr>
                      <m:t>)=0</m:t>
                    </m:r>
                  </m:oMath>
                </a14:m>
                <a:endParaRPr lang="en-US" sz="1800" dirty="0">
                  <a:solidFill>
                    <a:schemeClr val="bg2">
                      <a:lumMod val="25000"/>
                    </a:schemeClr>
                  </a:solidFill>
                  <a:latin typeface="Corbel" panose="020B0503020204020204" pitchFamily="34" charset="0"/>
                </a:endParaRPr>
              </a:p>
            </p:txBody>
          </p:sp>
        </mc:Choice>
        <mc:Fallback xmlns="">
          <p:sp>
            <p:nvSpPr>
              <p:cNvPr id="6" name="Subtitle 2">
                <a:extLst>
                  <a:ext uri="{FF2B5EF4-FFF2-40B4-BE49-F238E27FC236}">
                    <a16:creationId xmlns:a16="http://schemas.microsoft.com/office/drawing/2014/main" id="{EEF0D0AF-BA9D-BA4C-AB3F-F8D9E7955440}"/>
                  </a:ext>
                </a:extLst>
              </p:cNvPr>
              <p:cNvSpPr txBox="1">
                <a:spLocks noRot="1" noChangeAspect="1" noMove="1" noResize="1" noEditPoints="1" noAdjustHandles="1" noChangeArrowheads="1" noChangeShapeType="1" noTextEdit="1"/>
              </p:cNvSpPr>
              <p:nvPr/>
            </p:nvSpPr>
            <p:spPr>
              <a:xfrm>
                <a:off x="1371600" y="2028433"/>
                <a:ext cx="9656064" cy="4396985"/>
              </a:xfrm>
              <a:prstGeom prst="rect">
                <a:avLst/>
              </a:prstGeom>
              <a:blipFill>
                <a:blip r:embed="rId2"/>
                <a:stretch>
                  <a:fillRect l="-1452" b="-111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A08752B-3956-1B49-A67C-A87B88B39B90}"/>
              </a:ext>
            </a:extLst>
          </p:cNvPr>
          <p:cNvSpPr/>
          <p:nvPr/>
        </p:nvSpPr>
        <p:spPr>
          <a:xfrm>
            <a:off x="1371600" y="1706778"/>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80591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Lst>
          </p:cNvPr>
          <p:cNvSpPr/>
          <p:nvPr/>
        </p:nvSpPr>
        <p:spPr>
          <a:xfrm>
            <a:off x="6858000" y="0"/>
            <a:ext cx="5334000" cy="68122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4724400" cy="1645921"/>
          </a:xfrm>
        </p:spPr>
        <p:txBody>
          <a:bodyPr lIns="0" rIns="0">
            <a:noAutofit/>
          </a:bodyPr>
          <a:lstStyle/>
          <a:p>
            <a:r>
              <a:rPr lang="en-US" b="1" spc="-150" dirty="0">
                <a:solidFill>
                  <a:schemeClr val="tx1">
                    <a:lumMod val="75000"/>
                    <a:lumOff val="25000"/>
                  </a:schemeClr>
                </a:solidFill>
                <a:latin typeface="Corbel" panose="020B0503020204020204" pitchFamily="34" charset="0"/>
                <a:cs typeface="Calibri" panose="020F0502020204030204" pitchFamily="34" charset="0"/>
              </a:rPr>
              <a:t>Results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3133682"/>
            <a:ext cx="4846320" cy="1163999"/>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200" dirty="0">
                <a:solidFill>
                  <a:schemeClr val="tx1">
                    <a:lumMod val="65000"/>
                    <a:lumOff val="35000"/>
                  </a:schemeClr>
                </a:solidFill>
                <a:latin typeface="Corbel" panose="020B0503020204020204" pitchFamily="34" charset="0"/>
              </a:rPr>
              <a:t>Document Impacts of Digital Investment on Cost-Cutting</a:t>
            </a:r>
          </a:p>
        </p:txBody>
      </p:sp>
      <p:sp>
        <p:nvSpPr>
          <p:cNvPr id="8" name="Rectangle 7">
            <a:extLst>
              <a:ext uri="{FF2B5EF4-FFF2-40B4-BE49-F238E27FC236}">
                <a16:creationId xmlns:a16="http://schemas.microsoft.com/office/drawing/2014/main" id="{9A08752B-3956-1B49-A67C-A87B88B39B90}"/>
              </a:ext>
            </a:extLst>
          </p:cNvPr>
          <p:cNvSpPr/>
          <p:nvPr/>
        </p:nvSpPr>
        <p:spPr>
          <a:xfrm>
            <a:off x="3551153" y="2824141"/>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2" name="Picture 11">
            <a:extLst>
              <a:ext uri="{FF2B5EF4-FFF2-40B4-BE49-F238E27FC236}">
                <a16:creationId xmlns:a16="http://schemas.microsoft.com/office/drawing/2014/main" id="{DB00BF0C-2606-2848-BAD7-8C89DF9278AC}"/>
              </a:ext>
            </a:extLst>
          </p:cNvPr>
          <p:cNvPicPr>
            <a:picLocks noChangeAspect="1"/>
          </p:cNvPicPr>
          <p:nvPr/>
        </p:nvPicPr>
        <p:blipFill rotWithShape="1">
          <a:blip r:embed="rId4">
            <a:alphaModFix amt="20000"/>
          </a:blip>
          <a:srcRect l="11526" r="7794" b="1333"/>
          <a:stretch/>
        </p:blipFill>
        <p:spPr>
          <a:xfrm>
            <a:off x="6858000" y="10160"/>
            <a:ext cx="5334000" cy="6766562"/>
          </a:xfrm>
          <a:prstGeom prst="rect">
            <a:avLst/>
          </a:prstGeom>
          <a:blipFill>
            <a:blip r:embed="rId5"/>
            <a:stretch>
              <a:fillRect/>
            </a:stretch>
          </a:blipFill>
        </p:spPr>
      </p:pic>
    </p:spTree>
    <p:extLst>
      <p:ext uri="{BB962C8B-B14F-4D97-AF65-F5344CB8AC3E}">
        <p14:creationId xmlns:p14="http://schemas.microsoft.com/office/powerpoint/2010/main" val="253715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7772400"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Changing Mediums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187194"/>
            <a:ext cx="9656063" cy="3765931"/>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b="1" dirty="0">
                <a:solidFill>
                  <a:schemeClr val="tx1">
                    <a:lumMod val="65000"/>
                    <a:lumOff val="35000"/>
                  </a:schemeClr>
                </a:solidFill>
                <a:latin typeface="Corbel" panose="020B0503020204020204" pitchFamily="34" charset="0"/>
              </a:rPr>
              <a:t>Local newspaper reporting often spills over beyond the paper’s readership, because local TV and especially social media rely on it as a source of information about local government issues.*  </a:t>
            </a:r>
          </a:p>
          <a:p>
            <a:pPr algn="l">
              <a:lnSpc>
                <a:spcPct val="100000"/>
              </a:lnSpc>
            </a:pPr>
            <a:r>
              <a:rPr lang="en-US" sz="1800" i="1" dirty="0">
                <a:solidFill>
                  <a:schemeClr val="tx1">
                    <a:lumMod val="65000"/>
                    <a:lumOff val="35000"/>
                  </a:schemeClr>
                </a:solidFill>
                <a:latin typeface="Corbel" panose="020B0503020204020204" pitchFamily="34" charset="0"/>
              </a:rPr>
              <a:t>*Such information spillovers have implications for revenue – platforms are able to mediate the relationship between news consumer and news producer, forcing outlets to use platform-based services to reach their audience and collecting profits from advertisers (</a:t>
            </a:r>
            <a:r>
              <a:rPr lang="en-US" sz="1800" i="1" dirty="0" err="1">
                <a:solidFill>
                  <a:schemeClr val="tx1">
                    <a:lumMod val="65000"/>
                    <a:lumOff val="35000"/>
                  </a:schemeClr>
                </a:solidFill>
                <a:latin typeface="Corbel" panose="020B0503020204020204" pitchFamily="34" charset="0"/>
              </a:rPr>
              <a:t>Ardia</a:t>
            </a:r>
            <a:r>
              <a:rPr lang="en-US" sz="1800" i="1" dirty="0">
                <a:solidFill>
                  <a:schemeClr val="tx1">
                    <a:lumMod val="65000"/>
                    <a:lumOff val="35000"/>
                  </a:schemeClr>
                </a:solidFill>
                <a:latin typeface="Corbel" panose="020B0503020204020204" pitchFamily="34" charset="0"/>
              </a:rPr>
              <a:t> et al., 2020)</a:t>
            </a:r>
          </a:p>
          <a:p>
            <a:pPr marL="457200" algn="l">
              <a:lnSpc>
                <a:spcPct val="100000"/>
              </a:lnSpc>
            </a:pPr>
            <a:r>
              <a:rPr lang="en-US" sz="2000" dirty="0">
                <a:solidFill>
                  <a:schemeClr val="tx1">
                    <a:lumMod val="65000"/>
                    <a:lumOff val="35000"/>
                  </a:schemeClr>
                </a:solidFill>
                <a:latin typeface="Corbel" panose="020B0503020204020204" pitchFamily="34" charset="0"/>
              </a:rPr>
              <a:t>Internet sources, especially </a:t>
            </a:r>
            <a:r>
              <a:rPr lang="en-US" sz="2000" b="1" dirty="0">
                <a:solidFill>
                  <a:schemeClr val="tx1">
                    <a:lumMod val="65000"/>
                    <a:lumOff val="35000"/>
                  </a:schemeClr>
                </a:solidFill>
                <a:latin typeface="Corbel" panose="020B0503020204020204" pitchFamily="34" charset="0"/>
              </a:rPr>
              <a:t>social media, do not appear to offer a serious substitute for newspapers’ traditional local issue coverage</a:t>
            </a:r>
            <a:r>
              <a:rPr lang="en-US" sz="2000" dirty="0">
                <a:solidFill>
                  <a:schemeClr val="tx1">
                    <a:lumMod val="65000"/>
                    <a:lumOff val="35000"/>
                  </a:schemeClr>
                </a:solidFill>
                <a:latin typeface="Corbel" panose="020B0503020204020204" pitchFamily="34" charset="0"/>
              </a:rPr>
              <a:t>.  Instead, emerging literature on the role of the internet and social media in politics suggests that </a:t>
            </a:r>
            <a:r>
              <a:rPr lang="en-US" sz="2000" b="1" dirty="0">
                <a:solidFill>
                  <a:schemeClr val="tx1">
                    <a:lumMod val="65000"/>
                    <a:lumOff val="35000"/>
                  </a:schemeClr>
                </a:solidFill>
                <a:latin typeface="Corbel" panose="020B0503020204020204" pitchFamily="34" charset="0"/>
              </a:rPr>
              <a:t>these sources rely on newspapers for source material</a:t>
            </a:r>
            <a:r>
              <a:rPr lang="en-US" sz="2000" dirty="0">
                <a:solidFill>
                  <a:schemeClr val="tx1">
                    <a:lumMod val="65000"/>
                    <a:lumOff val="35000"/>
                  </a:schemeClr>
                </a:solidFill>
                <a:latin typeface="Corbel" panose="020B0503020204020204" pitchFamily="34" charset="0"/>
              </a:rPr>
              <a:t> while also contributing to the nationalization and segregation of news consumption.  </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427812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7772400"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Buyouts Increase Digital</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981199" y="2187194"/>
            <a:ext cx="8229600" cy="3088973"/>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chemeClr val="tx1">
                    <a:lumMod val="65000"/>
                    <a:lumOff val="35000"/>
                  </a:schemeClr>
                </a:solidFill>
                <a:latin typeface="Corbel" panose="020B0503020204020204" pitchFamily="34" charset="0"/>
              </a:rPr>
              <a:t>Buyouts increase digital subscriptions by </a:t>
            </a:r>
            <a:r>
              <a:rPr lang="en-US" sz="2000" dirty="0">
                <a:solidFill>
                  <a:srgbClr val="7030A0"/>
                </a:solidFill>
                <a:latin typeface="Corbel" panose="020B0503020204020204" pitchFamily="34" charset="0"/>
              </a:rPr>
              <a:t>43%</a:t>
            </a:r>
            <a:r>
              <a:rPr lang="en-US" sz="2000" dirty="0">
                <a:solidFill>
                  <a:schemeClr val="tx1">
                    <a:lumMod val="65000"/>
                    <a:lumOff val="35000"/>
                  </a:schemeClr>
                </a:solidFill>
                <a:latin typeface="Corbel" panose="020B0503020204020204" pitchFamily="34" charset="0"/>
              </a:rPr>
              <a:t> = (exp(0.36)-1)*100</a:t>
            </a:r>
          </a:p>
          <a:p>
            <a:pPr algn="l">
              <a:lnSpc>
                <a:spcPct val="100000"/>
              </a:lnSpc>
            </a:pPr>
            <a:endParaRPr lang="en-US" sz="18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descr="Table&#10;&#10;Description automatically generated">
            <a:extLst>
              <a:ext uri="{FF2B5EF4-FFF2-40B4-BE49-F238E27FC236}">
                <a16:creationId xmlns:a16="http://schemas.microsoft.com/office/drawing/2014/main" id="{86279478-F73E-1B64-B197-1BD0AB0ED62A}"/>
              </a:ext>
            </a:extLst>
          </p:cNvPr>
          <p:cNvPicPr>
            <a:picLocks noChangeAspect="1"/>
          </p:cNvPicPr>
          <p:nvPr/>
        </p:nvPicPr>
        <p:blipFill>
          <a:blip r:embed="rId3"/>
          <a:stretch>
            <a:fillRect/>
          </a:stretch>
        </p:blipFill>
        <p:spPr>
          <a:xfrm>
            <a:off x="2380731" y="2926016"/>
            <a:ext cx="7430537" cy="3191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08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599" y="740664"/>
            <a:ext cx="8721969"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Survival Rates Also Increase</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EEF0D0AF-BA9D-BA4C-AB3F-F8D9E7955440}"/>
                  </a:ext>
                </a:extLst>
              </p:cNvPr>
              <p:cNvSpPr txBox="1">
                <a:spLocks/>
              </p:cNvSpPr>
              <p:nvPr/>
            </p:nvSpPr>
            <p:spPr>
              <a:xfrm>
                <a:off x="1617783" y="2136823"/>
                <a:ext cx="8229600" cy="3088973"/>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chemeClr val="tx1">
                        <a:lumMod val="65000"/>
                        <a:lumOff val="35000"/>
                      </a:schemeClr>
                    </a:solidFill>
                    <a:latin typeface="Corbel" panose="020B0503020204020204" pitchFamily="34" charset="0"/>
                  </a:rPr>
                  <a:t>Buyouts Lower Failure Rate by </a:t>
                </a:r>
                <a:r>
                  <a:rPr lang="en-US" sz="2000" dirty="0">
                    <a:solidFill>
                      <a:srgbClr val="7030A0"/>
                    </a:solidFill>
                    <a:latin typeface="Corbel" panose="020B0503020204020204" pitchFamily="34" charset="0"/>
                  </a:rPr>
                  <a:t>33% </a:t>
                </a:r>
                <a:r>
                  <a:rPr lang="en-US" sz="2000" dirty="0">
                    <a:solidFill>
                      <a:schemeClr val="tx1">
                        <a:lumMod val="65000"/>
                        <a:lumOff val="35000"/>
                      </a:schemeClr>
                    </a:solidFill>
                    <a:latin typeface="Corbel" panose="020B0503020204020204" pitchFamily="34" charset="0"/>
                  </a:rPr>
                  <a:t>= </a:t>
                </a:r>
                <a14:m>
                  <m:oMath xmlns:m="http://schemas.openxmlformats.org/officeDocument/2006/math">
                    <m:f>
                      <m:fPr>
                        <m:ctrlPr>
                          <a:rPr lang="en-US" sz="2000" i="1" smtClean="0">
                            <a:solidFill>
                              <a:schemeClr val="tx1">
                                <a:lumMod val="65000"/>
                                <a:lumOff val="35000"/>
                              </a:schemeClr>
                            </a:solidFill>
                            <a:latin typeface="Cambria Math" panose="02040503050406030204" pitchFamily="18" charset="0"/>
                          </a:rPr>
                        </m:ctrlPr>
                      </m:fPr>
                      <m:num>
                        <m:r>
                          <a:rPr lang="en-US" sz="2000" b="0" i="1" smtClean="0">
                            <a:solidFill>
                              <a:schemeClr val="tx1">
                                <a:lumMod val="65000"/>
                                <a:lumOff val="35000"/>
                              </a:schemeClr>
                            </a:solidFill>
                            <a:latin typeface="Cambria Math" panose="02040503050406030204" pitchFamily="18" charset="0"/>
                          </a:rPr>
                          <m:t>0.004</m:t>
                        </m:r>
                      </m:num>
                      <m:den>
                        <m:r>
                          <a:rPr lang="en-US" sz="2000" b="0" i="1" smtClean="0">
                            <a:solidFill>
                              <a:schemeClr val="tx1">
                                <a:lumMod val="65000"/>
                                <a:lumOff val="35000"/>
                              </a:schemeClr>
                            </a:solidFill>
                            <a:latin typeface="Cambria Math" panose="02040503050406030204" pitchFamily="18" charset="0"/>
                          </a:rPr>
                          <m:t>0.012</m:t>
                        </m:r>
                      </m:den>
                    </m:f>
                  </m:oMath>
                </a14:m>
                <a:endParaRPr lang="en-US" sz="2000" dirty="0">
                  <a:solidFill>
                    <a:schemeClr val="tx1">
                      <a:lumMod val="65000"/>
                      <a:lumOff val="35000"/>
                    </a:schemeClr>
                  </a:solidFill>
                  <a:latin typeface="Corbel" panose="020B0503020204020204" pitchFamily="34" charset="0"/>
                </a:endParaRPr>
              </a:p>
              <a:p>
                <a:pPr algn="l">
                  <a:lnSpc>
                    <a:spcPct val="100000"/>
                  </a:lnSpc>
                </a:pPr>
                <a:endParaRPr lang="en-US" sz="1800" dirty="0">
                  <a:solidFill>
                    <a:schemeClr val="tx1">
                      <a:lumMod val="65000"/>
                      <a:lumOff val="35000"/>
                    </a:schemeClr>
                  </a:solidFill>
                  <a:latin typeface="Corbel" panose="020B0503020204020204" pitchFamily="34" charset="0"/>
                </a:endParaRPr>
              </a:p>
            </p:txBody>
          </p:sp>
        </mc:Choice>
        <mc:Fallback xmlns="">
          <p:sp>
            <p:nvSpPr>
              <p:cNvPr id="6" name="Subtitle 2">
                <a:extLst>
                  <a:ext uri="{FF2B5EF4-FFF2-40B4-BE49-F238E27FC236}">
                    <a16:creationId xmlns:a16="http://schemas.microsoft.com/office/drawing/2014/main" id="{EEF0D0AF-BA9D-BA4C-AB3F-F8D9E7955440}"/>
                  </a:ext>
                </a:extLst>
              </p:cNvPr>
              <p:cNvSpPr txBox="1">
                <a:spLocks noRot="1" noChangeAspect="1" noMove="1" noResize="1" noEditPoints="1" noAdjustHandles="1" noChangeArrowheads="1" noChangeShapeType="1" noTextEdit="1"/>
              </p:cNvSpPr>
              <p:nvPr/>
            </p:nvSpPr>
            <p:spPr>
              <a:xfrm>
                <a:off x="1617783" y="2136823"/>
                <a:ext cx="8229600" cy="3088973"/>
              </a:xfrm>
              <a:prstGeom prst="rect">
                <a:avLst/>
              </a:prstGeom>
              <a:blipFill>
                <a:blip r:embed="rId2"/>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descr="Table&#10;&#10;Description automatically generated">
            <a:extLst>
              <a:ext uri="{FF2B5EF4-FFF2-40B4-BE49-F238E27FC236}">
                <a16:creationId xmlns:a16="http://schemas.microsoft.com/office/drawing/2014/main" id="{61CF8FDE-9979-4FDF-D7A0-D1FBB7FEFD9C}"/>
              </a:ext>
            </a:extLst>
          </p:cNvPr>
          <p:cNvPicPr>
            <a:picLocks noChangeAspect="1"/>
          </p:cNvPicPr>
          <p:nvPr/>
        </p:nvPicPr>
        <p:blipFill>
          <a:blip r:embed="rId4"/>
          <a:stretch>
            <a:fillRect/>
          </a:stretch>
        </p:blipFill>
        <p:spPr>
          <a:xfrm>
            <a:off x="1175651" y="2909647"/>
            <a:ext cx="9840698" cy="3086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001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494479"/>
            <a:ext cx="9656064" cy="914400"/>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PE Buyouts </a:t>
            </a:r>
            <a:r>
              <a:rPr lang="en-US" sz="4800" b="1" spc="-150" dirty="0">
                <a:solidFill>
                  <a:schemeClr val="tx1">
                    <a:lumMod val="75000"/>
                    <a:lumOff val="25000"/>
                  </a:schemeClr>
                </a:solidFill>
                <a:latin typeface="Corbel" panose="020B0503020204020204" pitchFamily="34" charset="0"/>
                <a:cs typeface="Calibri" panose="020F0502020204030204" pitchFamily="34" charset="0"/>
                <a:sym typeface="Wingdings" panose="05000000000000000000" pitchFamily="2" charset="2"/>
              </a:rPr>
              <a:t> Declining Employment</a:t>
            </a:r>
            <a:endParaRPr lang="en-US" sz="4800" b="1" spc="-150" dirty="0">
              <a:solidFill>
                <a:schemeClr val="tx1">
                  <a:lumMod val="75000"/>
                  <a:lumOff val="25000"/>
                </a:schemeClr>
              </a:solidFill>
              <a:latin typeface="Corbel" panose="020B050302020402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408879"/>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9" name="Picture 8" descr="Chart, box and whisker chart&#10;&#10;Description automatically generated">
            <a:extLst>
              <a:ext uri="{FF2B5EF4-FFF2-40B4-BE49-F238E27FC236}">
                <a16:creationId xmlns:a16="http://schemas.microsoft.com/office/drawing/2014/main" id="{8CAF6261-83AF-8B87-8586-CA460AB29912}"/>
              </a:ext>
            </a:extLst>
          </p:cNvPr>
          <p:cNvPicPr>
            <a:picLocks noChangeAspect="1"/>
          </p:cNvPicPr>
          <p:nvPr/>
        </p:nvPicPr>
        <p:blipFill>
          <a:blip r:embed="rId3"/>
          <a:stretch>
            <a:fillRect/>
          </a:stretch>
        </p:blipFill>
        <p:spPr>
          <a:xfrm>
            <a:off x="2632655" y="1560720"/>
            <a:ext cx="6926690" cy="4385785"/>
          </a:xfrm>
          <a:prstGeom prst="rect">
            <a:avLst/>
          </a:prstGeom>
          <a:ln>
            <a:noFill/>
          </a:ln>
          <a:effectLst>
            <a:outerShdw blurRad="292100" dist="139700" dir="2700000" algn="tl" rotWithShape="0">
              <a:srgbClr val="333333">
                <a:alpha val="65000"/>
              </a:srgbClr>
            </a:outerShdw>
          </a:effectLst>
        </p:spPr>
      </p:pic>
      <p:sp>
        <p:nvSpPr>
          <p:cNvPr id="10" name="Subtitle 2">
            <a:extLst>
              <a:ext uri="{FF2B5EF4-FFF2-40B4-BE49-F238E27FC236}">
                <a16:creationId xmlns:a16="http://schemas.microsoft.com/office/drawing/2014/main" id="{66025DD8-1BDE-8235-14D8-F97FC9FB605A}"/>
              </a:ext>
            </a:extLst>
          </p:cNvPr>
          <p:cNvSpPr txBox="1">
            <a:spLocks/>
          </p:cNvSpPr>
          <p:nvPr/>
        </p:nvSpPr>
        <p:spPr>
          <a:xfrm>
            <a:off x="2084832" y="6173283"/>
            <a:ext cx="8229600" cy="410558"/>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rgbClr val="7030A0"/>
                </a:solidFill>
                <a:latin typeface="Corbel" panose="020B0503020204020204" pitchFamily="34" charset="0"/>
              </a:rPr>
              <a:t>8%</a:t>
            </a:r>
            <a:r>
              <a:rPr lang="en-US" sz="2000" dirty="0">
                <a:solidFill>
                  <a:schemeClr val="tx1">
                    <a:lumMod val="65000"/>
                    <a:lumOff val="35000"/>
                  </a:schemeClr>
                </a:solidFill>
                <a:latin typeface="Corbel" panose="020B0503020204020204" pitchFamily="34" charset="0"/>
              </a:rPr>
              <a:t> decline in employees by year 3 after buyout</a:t>
            </a:r>
          </a:p>
          <a:p>
            <a:pPr algn="l">
              <a:lnSpc>
                <a:spcPct val="100000"/>
              </a:lnSpc>
            </a:pPr>
            <a:endParaRPr lang="en-US" sz="1800" dirty="0">
              <a:solidFill>
                <a:schemeClr val="tx1">
                  <a:lumMod val="65000"/>
                  <a:lumOff val="35000"/>
                </a:schemeClr>
              </a:solidFill>
              <a:latin typeface="Corbel" panose="020B0503020204020204" pitchFamily="34" charset="0"/>
            </a:endParaRPr>
          </a:p>
        </p:txBody>
      </p:sp>
    </p:spTree>
    <p:extLst>
      <p:ext uri="{BB962C8B-B14F-4D97-AF65-F5344CB8AC3E}">
        <p14:creationId xmlns:p14="http://schemas.microsoft.com/office/powerpoint/2010/main" val="129730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9448800"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LinkedIn Employment Decline</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981200" y="1895828"/>
            <a:ext cx="8229600" cy="3088973"/>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rgbClr val="7030A0"/>
                </a:solidFill>
                <a:latin typeface="Corbel" panose="020B0503020204020204" pitchFamily="34" charset="0"/>
              </a:rPr>
              <a:t>7% </a:t>
            </a:r>
            <a:r>
              <a:rPr lang="en-US" sz="2000" dirty="0">
                <a:solidFill>
                  <a:schemeClr val="tx1">
                    <a:lumMod val="65000"/>
                    <a:lumOff val="35000"/>
                  </a:schemeClr>
                </a:solidFill>
                <a:latin typeface="Corbel" panose="020B0503020204020204" pitchFamily="34" charset="0"/>
              </a:rPr>
              <a:t>in total employees; less effect on casual workforce.</a:t>
            </a:r>
          </a:p>
          <a:p>
            <a:pPr algn="l">
              <a:lnSpc>
                <a:spcPct val="100000"/>
              </a:lnSpc>
            </a:pPr>
            <a:endParaRPr lang="en-US" sz="18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descr="Table&#10;&#10;Description automatically generated">
            <a:extLst>
              <a:ext uri="{FF2B5EF4-FFF2-40B4-BE49-F238E27FC236}">
                <a16:creationId xmlns:a16="http://schemas.microsoft.com/office/drawing/2014/main" id="{36A6C292-88F8-ED52-2C46-CB18AD658F70}"/>
              </a:ext>
            </a:extLst>
          </p:cNvPr>
          <p:cNvPicPr>
            <a:picLocks noChangeAspect="1"/>
          </p:cNvPicPr>
          <p:nvPr/>
        </p:nvPicPr>
        <p:blipFill>
          <a:blip r:embed="rId3"/>
          <a:stretch>
            <a:fillRect/>
          </a:stretch>
        </p:blipFill>
        <p:spPr>
          <a:xfrm>
            <a:off x="2171152" y="2550371"/>
            <a:ext cx="7849695" cy="3343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836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7772400"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Local News Declines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981199" y="6212010"/>
            <a:ext cx="8229600" cy="531691"/>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chemeClr val="tx1">
                    <a:lumMod val="65000"/>
                    <a:lumOff val="35000"/>
                  </a:schemeClr>
                </a:solidFill>
                <a:latin typeface="Corbel" panose="020B0503020204020204" pitchFamily="34" charset="0"/>
              </a:rPr>
              <a:t>Local news: 1) Local Government, 2) Schools, 3) Obituaries</a:t>
            </a:r>
          </a:p>
          <a:p>
            <a:pPr algn="l">
              <a:lnSpc>
                <a:spcPct val="100000"/>
              </a:lnSpc>
            </a:pPr>
            <a:endParaRPr lang="en-US" sz="18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descr="Chart, box and whisker chart&#10;&#10;Description automatically generated">
            <a:extLst>
              <a:ext uri="{FF2B5EF4-FFF2-40B4-BE49-F238E27FC236}">
                <a16:creationId xmlns:a16="http://schemas.microsoft.com/office/drawing/2014/main" id="{2396B116-50A2-E19B-69DC-773770D0A77B}"/>
              </a:ext>
            </a:extLst>
          </p:cNvPr>
          <p:cNvPicPr>
            <a:picLocks noChangeAspect="1"/>
          </p:cNvPicPr>
          <p:nvPr/>
        </p:nvPicPr>
        <p:blipFill>
          <a:blip r:embed="rId3"/>
          <a:stretch>
            <a:fillRect/>
          </a:stretch>
        </p:blipFill>
        <p:spPr>
          <a:xfrm>
            <a:off x="3035470" y="1856378"/>
            <a:ext cx="6121059" cy="4059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829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7772400"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National News Increases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572766" y="6212010"/>
            <a:ext cx="9046465" cy="531691"/>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chemeClr val="tx1">
                    <a:lumMod val="65000"/>
                    <a:lumOff val="35000"/>
                  </a:schemeClr>
                </a:solidFill>
                <a:latin typeface="Corbel" panose="020B0503020204020204" pitchFamily="34" charset="0"/>
              </a:rPr>
              <a:t>National news: Bush, Congress, Obama, Trump, White House, Democrat, Republican</a:t>
            </a:r>
          </a:p>
          <a:p>
            <a:pPr algn="l">
              <a:lnSpc>
                <a:spcPct val="100000"/>
              </a:lnSpc>
            </a:pPr>
            <a:endParaRPr lang="en-US" sz="18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a:extLst>
              <a:ext uri="{FF2B5EF4-FFF2-40B4-BE49-F238E27FC236}">
                <a16:creationId xmlns:a16="http://schemas.microsoft.com/office/drawing/2014/main" id="{2396B116-50A2-E19B-69DC-773770D0A77B}"/>
              </a:ext>
            </a:extLst>
          </p:cNvPr>
          <p:cNvPicPr>
            <a:picLocks noChangeAspect="1"/>
          </p:cNvPicPr>
          <p:nvPr/>
        </p:nvPicPr>
        <p:blipFill>
          <a:blip r:embed="rId3"/>
          <a:srcRect/>
          <a:stretch/>
        </p:blipFill>
        <p:spPr>
          <a:xfrm>
            <a:off x="3088279" y="1856378"/>
            <a:ext cx="6015441" cy="4059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320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9448800" cy="914400"/>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Local News and Engagement Decline</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7788443" y="2290780"/>
            <a:ext cx="3031957" cy="3682830"/>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rgbClr val="7030A0"/>
                </a:solidFill>
                <a:latin typeface="Corbel" panose="020B0503020204020204" pitchFamily="34" charset="0"/>
              </a:rPr>
              <a:t>10.8% </a:t>
            </a:r>
            <a:r>
              <a:rPr lang="en-US" sz="2000" dirty="0">
                <a:solidFill>
                  <a:schemeClr val="tx1">
                    <a:lumMod val="65000"/>
                    <a:lumOff val="35000"/>
                  </a:schemeClr>
                </a:solidFill>
                <a:latin typeface="Corbel" panose="020B0503020204020204" pitchFamily="34" charset="0"/>
              </a:rPr>
              <a:t>decrease in local government news relative to mean; increase in national news.</a:t>
            </a:r>
          </a:p>
          <a:p>
            <a:pPr>
              <a:lnSpc>
                <a:spcPct val="100000"/>
              </a:lnSpc>
            </a:pPr>
            <a:endParaRPr lang="en-US" sz="2000" dirty="0">
              <a:solidFill>
                <a:schemeClr val="tx1">
                  <a:lumMod val="65000"/>
                  <a:lumOff val="35000"/>
                </a:schemeClr>
              </a:solidFill>
              <a:latin typeface="Corbel" panose="020B0503020204020204" pitchFamily="34" charset="0"/>
            </a:endParaRPr>
          </a:p>
          <a:p>
            <a:pPr>
              <a:lnSpc>
                <a:spcPct val="100000"/>
              </a:lnSpc>
            </a:pPr>
            <a:endParaRPr lang="en-US" sz="2000" dirty="0">
              <a:solidFill>
                <a:schemeClr val="tx1">
                  <a:lumMod val="65000"/>
                  <a:lumOff val="35000"/>
                </a:schemeClr>
              </a:solidFill>
              <a:latin typeface="Corbel" panose="020B0503020204020204" pitchFamily="34" charset="0"/>
            </a:endParaRPr>
          </a:p>
          <a:p>
            <a:pPr>
              <a:lnSpc>
                <a:spcPct val="100000"/>
              </a:lnSpc>
            </a:pPr>
            <a:r>
              <a:rPr lang="en-US" sz="2000" dirty="0">
                <a:solidFill>
                  <a:srgbClr val="7030A0"/>
                </a:solidFill>
                <a:latin typeface="Corbel" panose="020B0503020204020204" pitchFamily="34" charset="0"/>
              </a:rPr>
              <a:t>11%</a:t>
            </a:r>
            <a:r>
              <a:rPr lang="en-US" sz="2000" dirty="0">
                <a:solidFill>
                  <a:schemeClr val="tx1">
                    <a:lumMod val="65000"/>
                    <a:lumOff val="35000"/>
                  </a:schemeClr>
                </a:solidFill>
                <a:latin typeface="Corbel" panose="020B0503020204020204" pitchFamily="34" charset="0"/>
              </a:rPr>
              <a:t> increase in “No Opinion” of local representatives; no impact on national politicians</a:t>
            </a:r>
            <a:endParaRPr lang="en-US" sz="18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a:extLst>
              <a:ext uri="{FF2B5EF4-FFF2-40B4-BE49-F238E27FC236}">
                <a16:creationId xmlns:a16="http://schemas.microsoft.com/office/drawing/2014/main" id="{2396B116-50A2-E19B-69DC-773770D0A77B}"/>
              </a:ext>
            </a:extLst>
          </p:cNvPr>
          <p:cNvPicPr>
            <a:picLocks noChangeAspect="1"/>
          </p:cNvPicPr>
          <p:nvPr/>
        </p:nvPicPr>
        <p:blipFill>
          <a:blip r:embed="rId3"/>
          <a:srcRect/>
          <a:stretch/>
        </p:blipFill>
        <p:spPr>
          <a:xfrm>
            <a:off x="1554247" y="2020000"/>
            <a:ext cx="6015441" cy="1941941"/>
          </a:xfrm>
          <a:prstGeom prst="rect">
            <a:avLst/>
          </a:prstGeom>
          <a:ln>
            <a:noFill/>
          </a:ln>
          <a:effectLst>
            <a:outerShdw blurRad="292100" dist="139700" dir="2700000" algn="tl" rotWithShape="0">
              <a:srgbClr val="333333">
                <a:alpha val="65000"/>
              </a:srgbClr>
            </a:outerShdw>
          </a:effectLst>
        </p:spPr>
      </p:pic>
      <p:pic>
        <p:nvPicPr>
          <p:cNvPr id="5" name="Picture 4" descr="Table&#10;&#10;Description automatically generated">
            <a:extLst>
              <a:ext uri="{FF2B5EF4-FFF2-40B4-BE49-F238E27FC236}">
                <a16:creationId xmlns:a16="http://schemas.microsoft.com/office/drawing/2014/main" id="{34EA4A27-9893-25C5-6C04-2CBDEFF150B7}"/>
              </a:ext>
            </a:extLst>
          </p:cNvPr>
          <p:cNvPicPr>
            <a:picLocks noChangeAspect="1"/>
          </p:cNvPicPr>
          <p:nvPr/>
        </p:nvPicPr>
        <p:blipFill>
          <a:blip r:embed="rId4"/>
          <a:stretch>
            <a:fillRect/>
          </a:stretch>
        </p:blipFill>
        <p:spPr>
          <a:xfrm>
            <a:off x="1538696" y="4092652"/>
            <a:ext cx="6030992" cy="2038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385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66951"/>
            <a:ext cx="9144000" cy="914400"/>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Why PE? Newspapers are Different</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1884513"/>
            <a:ext cx="9656064" cy="4683341"/>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tx1">
                    <a:lumMod val="65000"/>
                    <a:lumOff val="35000"/>
                  </a:schemeClr>
                </a:solidFill>
                <a:latin typeface="Corbel" panose="020B0503020204020204" pitchFamily="34" charset="0"/>
              </a:rPr>
              <a:t>De Tocqueville (1835) wrote that the United States</a:t>
            </a:r>
          </a:p>
          <a:p>
            <a:pPr marL="457200" algn="l"/>
            <a:r>
              <a:rPr lang="en-US" sz="2000" i="1" dirty="0">
                <a:solidFill>
                  <a:schemeClr val="tx1">
                    <a:lumMod val="65000"/>
                    <a:lumOff val="35000"/>
                  </a:schemeClr>
                </a:solidFill>
                <a:latin typeface="Corbel" panose="020B0503020204020204" pitchFamily="34" charset="0"/>
              </a:rPr>
              <a:t>“makes use of an unlimited freedom of political association… Newspapers make associations, and associations make newspapers… Thus, of all countries on earth, it is in America that one finds both the most associations and the most newspapers.”</a:t>
            </a:r>
          </a:p>
          <a:p>
            <a:pPr marL="342900"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Local, daily newspapers key source of local gov’t news and investigative journalism</a:t>
            </a:r>
          </a:p>
          <a:p>
            <a:pPr algn="l"/>
            <a:r>
              <a:rPr lang="en-US" b="1" dirty="0">
                <a:solidFill>
                  <a:schemeClr val="tx1">
                    <a:lumMod val="65000"/>
                    <a:lumOff val="35000"/>
                  </a:schemeClr>
                </a:solidFill>
                <a:latin typeface="Corbel" panose="020B0503020204020204" pitchFamily="34" charset="0"/>
              </a:rPr>
              <a:t>Media and news environment is changing in the sample period (2000-2019)</a:t>
            </a:r>
          </a:p>
          <a:p>
            <a:pPr marL="342900"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Craigslist is cannibalizing classified ads (revenue sources/competition)</a:t>
            </a:r>
          </a:p>
          <a:p>
            <a:pPr marL="342900"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Internet for information acquisition (news delivery)</a:t>
            </a:r>
          </a:p>
          <a:p>
            <a:pPr marL="342900"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“news” from social networks (competition) </a:t>
            </a:r>
          </a:p>
          <a:p>
            <a:pPr algn="l"/>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7213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9448800" cy="914400"/>
              </a:xfrm>
            </p:spPr>
            <p:txBody>
              <a:bodyPr lIns="0" rIns="0">
                <a:noAutofit/>
              </a:bodyPr>
              <a:lstStyle/>
              <a:p>
                <a:pPr algn="l"/>
                <a:r>
                  <a:rPr lang="en-US" sz="5400" b="1" spc="-150" dirty="0">
                    <a:solidFill>
                      <a:schemeClr val="tx1">
                        <a:lumMod val="75000"/>
                        <a:lumOff val="25000"/>
                      </a:schemeClr>
                    </a:solidFill>
                    <a:latin typeface="Corbel" panose="020B0503020204020204" pitchFamily="34" charset="0"/>
                    <a:cs typeface="Calibri" panose="020F0502020204030204" pitchFamily="34" charset="0"/>
                  </a:rPr>
                  <a:t>Engagement with Local Politics </a:t>
                </a:r>
                <a14:m>
                  <m:oMath xmlns:m="http://schemas.openxmlformats.org/officeDocument/2006/math">
                    <m:r>
                      <a:rPr lang="en-US" sz="5400" b="1" i="1" spc="-150" smtClean="0">
                        <a:solidFill>
                          <a:schemeClr val="tx1">
                            <a:lumMod val="75000"/>
                            <a:lumOff val="25000"/>
                          </a:schemeClr>
                        </a:solidFill>
                        <a:latin typeface="Cambria Math" panose="02040503050406030204" pitchFamily="18" charset="0"/>
                        <a:ea typeface="Cambria Math" panose="02040503050406030204" pitchFamily="18" charset="0"/>
                        <a:cs typeface="Calibri" panose="020F0502020204030204" pitchFamily="34" charset="0"/>
                      </a:rPr>
                      <m:t>↓</m:t>
                    </m:r>
                  </m:oMath>
                </a14:m>
                <a:endParaRPr lang="en-US" sz="5400" b="1" spc="-150" dirty="0">
                  <a:solidFill>
                    <a:schemeClr val="tx1">
                      <a:lumMod val="75000"/>
                      <a:lumOff val="25000"/>
                    </a:schemeClr>
                  </a:solidFill>
                  <a:latin typeface="Corbel" panose="020B0503020204020204" pitchFamily="34" charset="0"/>
                  <a:cs typeface="Calibri" panose="020F0502020204030204" pitchFamily="34" charset="0"/>
                </a:endParaRPr>
              </a:p>
            </p:txBody>
          </p:sp>
        </mc:Choice>
        <mc:Fallback xmlns="">
          <p:sp>
            <p:nvSpPr>
              <p:cNvPr id="2" name="Title 1">
                <a:extLst>
                  <a:ext uri="{FF2B5EF4-FFF2-40B4-BE49-F238E27FC236}">
                    <a16:creationId xmlns:a16="http://schemas.microsoft.com/office/drawing/2014/main" id="{900AD881-4292-3942-BA86-91F62FAFA2BA}"/>
                  </a:ext>
                </a:extLst>
              </p:cNvPr>
              <p:cNvSpPr>
                <a:spLocks noGrp="1" noRot="1" noChangeAspect="1" noMove="1" noResize="1" noEditPoints="1" noAdjustHandles="1" noChangeArrowheads="1" noChangeShapeType="1" noTextEdit="1"/>
              </p:cNvSpPr>
              <p:nvPr>
                <p:ph type="ctrTitle"/>
              </p:nvPr>
            </p:nvSpPr>
            <p:spPr>
              <a:xfrm>
                <a:off x="1371600" y="740664"/>
                <a:ext cx="9448800" cy="914400"/>
              </a:xfrm>
              <a:blipFill>
                <a:blip r:embed="rId2"/>
                <a:stretch>
                  <a:fillRect l="-4387" t="-18667" b="-40667"/>
                </a:stretch>
              </a:blipFill>
            </p:spPr>
            <p:txBody>
              <a:bodyPr/>
              <a:lstStyle/>
              <a:p>
                <a:r>
                  <a:rPr lang="en-US">
                    <a:noFill/>
                  </a:rPr>
                  <a:t> </a:t>
                </a:r>
              </a:p>
            </p:txBody>
          </p:sp>
        </mc:Fallback>
      </mc:AlternateContent>
      <p:sp>
        <p:nvSpPr>
          <p:cNvPr id="6" name="Subtitle 2">
            <a:extLst>
              <a:ext uri="{FF2B5EF4-FFF2-40B4-BE49-F238E27FC236}">
                <a16:creationId xmlns:a16="http://schemas.microsoft.com/office/drawing/2014/main" id="{EEF0D0AF-BA9D-BA4C-AB3F-F8D9E7955440}"/>
              </a:ext>
            </a:extLst>
          </p:cNvPr>
          <p:cNvSpPr txBox="1">
            <a:spLocks/>
          </p:cNvSpPr>
          <p:nvPr/>
        </p:nvSpPr>
        <p:spPr>
          <a:xfrm>
            <a:off x="3227470" y="5432926"/>
            <a:ext cx="5737058" cy="601402"/>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dirty="0">
                <a:solidFill>
                  <a:srgbClr val="7030A0"/>
                </a:solidFill>
                <a:latin typeface="Corbel" panose="020B0503020204020204" pitchFamily="34" charset="0"/>
              </a:rPr>
              <a:t>9.3% </a:t>
            </a:r>
            <a:r>
              <a:rPr lang="en-US" dirty="0">
                <a:solidFill>
                  <a:schemeClr val="tx1">
                    <a:lumMod val="65000"/>
                    <a:lumOff val="35000"/>
                  </a:schemeClr>
                </a:solidFill>
                <a:latin typeface="Corbel" panose="020B0503020204020204" pitchFamily="34" charset="0"/>
              </a:rPr>
              <a:t>decrease in county council turnout.</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632204"/>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a:extLst>
              <a:ext uri="{FF2B5EF4-FFF2-40B4-BE49-F238E27FC236}">
                <a16:creationId xmlns:a16="http://schemas.microsoft.com/office/drawing/2014/main" id="{2396B116-50A2-E19B-69DC-773770D0A77B}"/>
              </a:ext>
            </a:extLst>
          </p:cNvPr>
          <p:cNvPicPr>
            <a:picLocks noChangeAspect="1"/>
          </p:cNvPicPr>
          <p:nvPr/>
        </p:nvPicPr>
        <p:blipFill>
          <a:blip r:embed="rId4"/>
          <a:srcRect/>
          <a:stretch/>
        </p:blipFill>
        <p:spPr>
          <a:xfrm>
            <a:off x="2041416" y="2153259"/>
            <a:ext cx="8109165" cy="2781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2460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Lst>
          </p:cNvPr>
          <p:cNvSpPr/>
          <p:nvPr/>
        </p:nvSpPr>
        <p:spPr>
          <a:xfrm>
            <a:off x="6858000" y="0"/>
            <a:ext cx="5334000" cy="68122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40664"/>
            <a:ext cx="4724400" cy="986497"/>
          </a:xfrm>
        </p:spPr>
        <p:txBody>
          <a:bodyPr lIns="0" rIns="0">
            <a:noAutofit/>
          </a:bodyPr>
          <a:lstStyle/>
          <a:p>
            <a:r>
              <a:rPr lang="en-US" b="1" spc="-150" dirty="0">
                <a:solidFill>
                  <a:schemeClr val="tx1">
                    <a:lumMod val="75000"/>
                    <a:lumOff val="25000"/>
                  </a:schemeClr>
                </a:solidFill>
                <a:latin typeface="Corbel" panose="020B0503020204020204" pitchFamily="34" charset="0"/>
                <a:cs typeface="Calibri" panose="020F0502020204030204" pitchFamily="34" charset="0"/>
              </a:rPr>
              <a:t>Conclusions</a:t>
            </a:r>
          </a:p>
        </p:txBody>
      </p:sp>
      <p:sp>
        <p:nvSpPr>
          <p:cNvPr id="8" name="Rectangle 7">
            <a:extLst>
              <a:ext uri="{FF2B5EF4-FFF2-40B4-BE49-F238E27FC236}">
                <a16:creationId xmlns:a16="http://schemas.microsoft.com/office/drawing/2014/main" id="{9A08752B-3956-1B49-A67C-A87B88B39B90}"/>
              </a:ext>
            </a:extLst>
          </p:cNvPr>
          <p:cNvSpPr/>
          <p:nvPr/>
        </p:nvSpPr>
        <p:spPr>
          <a:xfrm>
            <a:off x="3551153" y="1681442"/>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2" name="Picture 11">
            <a:extLst>
              <a:ext uri="{FF2B5EF4-FFF2-40B4-BE49-F238E27FC236}">
                <a16:creationId xmlns:a16="http://schemas.microsoft.com/office/drawing/2014/main" id="{DB00BF0C-2606-2848-BAD7-8C89DF9278AC}"/>
              </a:ext>
            </a:extLst>
          </p:cNvPr>
          <p:cNvPicPr>
            <a:picLocks noChangeAspect="1"/>
          </p:cNvPicPr>
          <p:nvPr/>
        </p:nvPicPr>
        <p:blipFill rotWithShape="1">
          <a:blip r:embed="rId4">
            <a:alphaModFix amt="20000"/>
          </a:blip>
          <a:srcRect l="11526" r="7794" b="1333"/>
          <a:stretch/>
        </p:blipFill>
        <p:spPr>
          <a:xfrm>
            <a:off x="6858000" y="10160"/>
            <a:ext cx="5334000" cy="6766562"/>
          </a:xfrm>
          <a:prstGeom prst="rect">
            <a:avLst/>
          </a:prstGeom>
          <a:blipFill>
            <a:blip r:embed="rId5"/>
            <a:stretch>
              <a:fillRect/>
            </a:stretch>
          </a:blipFill>
        </p:spPr>
      </p:pic>
      <p:sp>
        <p:nvSpPr>
          <p:cNvPr id="4" name="TextBox 3">
            <a:extLst>
              <a:ext uri="{FF2B5EF4-FFF2-40B4-BE49-F238E27FC236}">
                <a16:creationId xmlns:a16="http://schemas.microsoft.com/office/drawing/2014/main" id="{AF9C980A-BB9C-923E-DFAA-D80FB8411375}"/>
              </a:ext>
            </a:extLst>
          </p:cNvPr>
          <p:cNvSpPr txBox="1"/>
          <p:nvPr/>
        </p:nvSpPr>
        <p:spPr>
          <a:xfrm>
            <a:off x="559187" y="1846203"/>
            <a:ext cx="5983932" cy="4801314"/>
          </a:xfrm>
          <a:prstGeom prst="rect">
            <a:avLst/>
          </a:prstGeom>
          <a:noFill/>
        </p:spPr>
        <p:txBody>
          <a:bodyPr wrap="square" rtlCol="0">
            <a:spAutoFit/>
          </a:bodyPr>
          <a:lstStyle/>
          <a:p>
            <a:pPr algn="ctr"/>
            <a:r>
              <a:rPr lang="en-US" sz="2000" i="1" dirty="0">
                <a:solidFill>
                  <a:schemeClr val="tx1">
                    <a:lumMod val="65000"/>
                    <a:lumOff val="35000"/>
                  </a:schemeClr>
                </a:solidFill>
                <a:latin typeface="Corbel" panose="020B0503020204020204" pitchFamily="34" charset="0"/>
              </a:rPr>
              <a:t>“We document nuanced impacts of private equity buyouts on newspapers.”</a:t>
            </a:r>
          </a:p>
          <a:p>
            <a:pPr algn="l"/>
            <a:endParaRPr lang="en-US" sz="2000" i="1" dirty="0">
              <a:solidFill>
                <a:schemeClr val="tx1">
                  <a:lumMod val="65000"/>
                  <a:lumOff val="35000"/>
                </a:schemeClr>
              </a:solidFill>
              <a:latin typeface="Corbel" panose="020B0503020204020204" pitchFamily="34" charset="0"/>
            </a:endParaRPr>
          </a:p>
          <a:p>
            <a:pPr algn="l"/>
            <a:r>
              <a:rPr lang="en-US" sz="2000" b="1" dirty="0">
                <a:solidFill>
                  <a:schemeClr val="tx1">
                    <a:lumMod val="65000"/>
                    <a:lumOff val="35000"/>
                  </a:schemeClr>
                </a:solidFill>
                <a:latin typeface="Corbel" panose="020B0503020204020204" pitchFamily="34" charset="0"/>
              </a:rPr>
              <a:t>Positive Impacts:</a:t>
            </a:r>
          </a:p>
          <a:p>
            <a:pPr marL="342900" indent="-342900" algn="l">
              <a:buFont typeface="Arial" panose="020B0604020202020204" pitchFamily="34" charset="0"/>
              <a:buChar char="•"/>
            </a:pPr>
            <a:r>
              <a:rPr lang="en-US" sz="2000" b="1" dirty="0">
                <a:solidFill>
                  <a:schemeClr val="tx1">
                    <a:lumMod val="65000"/>
                    <a:lumOff val="35000"/>
                  </a:schemeClr>
                </a:solidFill>
                <a:latin typeface="Corbel" panose="020B0503020204020204" pitchFamily="34" charset="0"/>
              </a:rPr>
              <a:t>Digital subscription increases</a:t>
            </a:r>
            <a:r>
              <a:rPr lang="en-US" sz="2000" dirty="0">
                <a:solidFill>
                  <a:schemeClr val="tx1">
                    <a:lumMod val="65000"/>
                    <a:lumOff val="35000"/>
                  </a:schemeClr>
                </a:solidFill>
                <a:latin typeface="Corbel" panose="020B0503020204020204" pitchFamily="34" charset="0"/>
              </a:rPr>
              <a:t>, possibly reflecting greater digital investment</a:t>
            </a:r>
          </a:p>
          <a:p>
            <a:pPr marL="342900" indent="-342900" algn="l">
              <a:buFont typeface="Arial" panose="020B0604020202020204" pitchFamily="34" charset="0"/>
              <a:buChar char="•"/>
            </a:pPr>
            <a:r>
              <a:rPr lang="en-US" sz="2000" b="1" dirty="0">
                <a:solidFill>
                  <a:schemeClr val="tx1">
                    <a:lumMod val="65000"/>
                    <a:lumOff val="35000"/>
                  </a:schemeClr>
                </a:solidFill>
                <a:latin typeface="Corbel" panose="020B0503020204020204" pitchFamily="34" charset="0"/>
              </a:rPr>
              <a:t>Survival rate increases</a:t>
            </a:r>
          </a:p>
          <a:p>
            <a:pPr algn="l"/>
            <a:endParaRPr lang="en-US" sz="2000" dirty="0">
              <a:solidFill>
                <a:schemeClr val="tx1">
                  <a:lumMod val="65000"/>
                  <a:lumOff val="35000"/>
                </a:schemeClr>
              </a:solidFill>
              <a:latin typeface="Corbel" panose="020B0503020204020204" pitchFamily="34" charset="0"/>
            </a:endParaRPr>
          </a:p>
          <a:p>
            <a:pPr algn="l"/>
            <a:r>
              <a:rPr lang="en-US" sz="2000" b="1" dirty="0">
                <a:solidFill>
                  <a:schemeClr val="tx1">
                    <a:lumMod val="65000"/>
                    <a:lumOff val="35000"/>
                  </a:schemeClr>
                </a:solidFill>
                <a:latin typeface="Corbel" panose="020B0503020204020204" pitchFamily="34" charset="0"/>
              </a:rPr>
              <a:t>Negative Impacts: </a:t>
            </a:r>
          </a:p>
          <a:p>
            <a:pPr marL="285750" indent="-28575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Cost-saving and consolidation </a:t>
            </a:r>
            <a:r>
              <a:rPr lang="en-US" b="1" dirty="0">
                <a:solidFill>
                  <a:schemeClr val="tx1">
                    <a:lumMod val="65000"/>
                    <a:lumOff val="35000"/>
                  </a:schemeClr>
                </a:solidFill>
                <a:latin typeface="Corbel" panose="020B0503020204020204" pitchFamily="34" charset="0"/>
              </a:rPr>
              <a:t>measures result in layoffs</a:t>
            </a:r>
            <a:r>
              <a:rPr lang="en-US" dirty="0">
                <a:solidFill>
                  <a:schemeClr val="tx1">
                    <a:lumMod val="65000"/>
                    <a:lumOff val="35000"/>
                  </a:schemeClr>
                </a:solidFill>
                <a:latin typeface="Corbel" panose="020B0503020204020204" pitchFamily="34" charset="0"/>
              </a:rPr>
              <a:t> of journalists, particularly those that specialize in local news content</a:t>
            </a:r>
          </a:p>
          <a:p>
            <a:pPr marL="285750" indent="-285750" algn="l">
              <a:buFont typeface="Arial" panose="020B0604020202020204" pitchFamily="34" charset="0"/>
              <a:buChar char="•"/>
            </a:pPr>
            <a:r>
              <a:rPr lang="en-US" b="1" dirty="0">
                <a:solidFill>
                  <a:schemeClr val="tx1">
                    <a:lumMod val="65000"/>
                    <a:lumOff val="35000"/>
                  </a:schemeClr>
                </a:solidFill>
                <a:latin typeface="Corbel" panose="020B0503020204020204" pitchFamily="34" charset="0"/>
              </a:rPr>
              <a:t>Local news coverage worsens </a:t>
            </a:r>
            <a:r>
              <a:rPr lang="en-US" dirty="0">
                <a:solidFill>
                  <a:schemeClr val="tx1">
                    <a:lumMod val="65000"/>
                    <a:lumOff val="35000"/>
                  </a:schemeClr>
                </a:solidFill>
                <a:latin typeface="Corbel" panose="020B0503020204020204" pitchFamily="34" charset="0"/>
              </a:rPr>
              <a:t>relative to more easily scalable national news</a:t>
            </a:r>
          </a:p>
          <a:p>
            <a:pPr marL="285750" indent="-285750" algn="l">
              <a:buFont typeface="Arial" panose="020B0604020202020204" pitchFamily="34" charset="0"/>
              <a:buChar char="•"/>
            </a:pPr>
            <a:r>
              <a:rPr lang="en-US" b="1" dirty="0">
                <a:solidFill>
                  <a:schemeClr val="tx1">
                    <a:lumMod val="65000"/>
                    <a:lumOff val="35000"/>
                  </a:schemeClr>
                </a:solidFill>
                <a:latin typeface="Corbel" panose="020B0503020204020204" pitchFamily="34" charset="0"/>
              </a:rPr>
              <a:t>These effects spill over into political knowledge and engagement</a:t>
            </a:r>
          </a:p>
        </p:txBody>
      </p:sp>
    </p:spTree>
    <p:extLst>
      <p:ext uri="{BB962C8B-B14F-4D97-AF65-F5344CB8AC3E}">
        <p14:creationId xmlns:p14="http://schemas.microsoft.com/office/powerpoint/2010/main" val="80611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86383"/>
            <a:ext cx="9144000" cy="1185113"/>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Just a Local Issue?</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971496"/>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10" name="TextBox 9">
            <a:extLst>
              <a:ext uri="{FF2B5EF4-FFF2-40B4-BE49-F238E27FC236}">
                <a16:creationId xmlns:a16="http://schemas.microsoft.com/office/drawing/2014/main" id="{A22B1403-0002-0CCE-CAFA-0C15743A9B1A}"/>
              </a:ext>
            </a:extLst>
          </p:cNvPr>
          <p:cNvSpPr txBox="1"/>
          <p:nvPr/>
        </p:nvSpPr>
        <p:spPr>
          <a:xfrm>
            <a:off x="1574636" y="2385258"/>
            <a:ext cx="5881241" cy="3570208"/>
          </a:xfrm>
          <a:prstGeom prst="rect">
            <a:avLst/>
          </a:prstGeom>
          <a:noFill/>
        </p:spPr>
        <p:txBody>
          <a:bodyPr wrap="square" rtlCol="0">
            <a:spAutoFit/>
          </a:bodyPr>
          <a:lstStyle/>
          <a:p>
            <a:pPr algn="l"/>
            <a:r>
              <a:rPr lang="en-US" sz="2000" i="1" dirty="0">
                <a:solidFill>
                  <a:schemeClr val="tx1">
                    <a:lumMod val="65000"/>
                    <a:lumOff val="35000"/>
                  </a:schemeClr>
                </a:solidFill>
                <a:latin typeface="Corbel" panose="020B0503020204020204" pitchFamily="34" charset="0"/>
              </a:rPr>
              <a:t>“Following De Tocqueville, a large body of literature argues that local newspapers are crucial to modern representative democracy,</a:t>
            </a:r>
            <a:r>
              <a:rPr lang="en-US" sz="2000" b="1" i="1" dirty="0">
                <a:solidFill>
                  <a:schemeClr val="tx1">
                    <a:lumMod val="65000"/>
                    <a:lumOff val="35000"/>
                  </a:schemeClr>
                </a:solidFill>
                <a:latin typeface="Corbel" panose="020B0503020204020204" pitchFamily="34" charset="0"/>
              </a:rPr>
              <a:t> because they hold local leaders accountable and increase civic engagement </a:t>
            </a:r>
            <a:r>
              <a:rPr lang="en-US" sz="2000" dirty="0">
                <a:solidFill>
                  <a:schemeClr val="tx1">
                    <a:lumMod val="65000"/>
                    <a:lumOff val="35000"/>
                  </a:schemeClr>
                </a:solidFill>
                <a:latin typeface="Corbel" panose="020B0503020204020204" pitchFamily="34" charset="0"/>
              </a:rPr>
              <a:t>(Snyder and </a:t>
            </a:r>
            <a:r>
              <a:rPr lang="en-US" sz="2000" dirty="0" err="1">
                <a:solidFill>
                  <a:schemeClr val="tx1">
                    <a:lumMod val="65000"/>
                    <a:lumOff val="35000"/>
                  </a:schemeClr>
                </a:solidFill>
                <a:latin typeface="Corbel" panose="020B0503020204020204" pitchFamily="34" charset="0"/>
              </a:rPr>
              <a:t>Strömberg</a:t>
            </a:r>
            <a:r>
              <a:rPr lang="en-US" sz="2000" dirty="0">
                <a:solidFill>
                  <a:schemeClr val="tx1">
                    <a:lumMod val="65000"/>
                    <a:lumOff val="35000"/>
                  </a:schemeClr>
                </a:solidFill>
                <a:latin typeface="Corbel" panose="020B0503020204020204" pitchFamily="34" charset="0"/>
              </a:rPr>
              <a:t>, 2010).”</a:t>
            </a:r>
          </a:p>
          <a:p>
            <a:pPr algn="l"/>
            <a:endParaRPr lang="en-US" dirty="0">
              <a:solidFill>
                <a:schemeClr val="tx1">
                  <a:lumMod val="65000"/>
                  <a:lumOff val="35000"/>
                </a:schemeClr>
              </a:solidFill>
              <a:latin typeface="Corbel" panose="020B0503020204020204" pitchFamily="34" charset="0"/>
            </a:endParaRPr>
          </a:p>
          <a:p>
            <a:pPr marL="285750" indent="-285750" algn="l">
              <a:buFont typeface="Arial" panose="020B0604020202020204" pitchFamily="34" charset="0"/>
              <a:buChar char="•"/>
            </a:pPr>
            <a:r>
              <a:rPr lang="en-US" b="1" dirty="0">
                <a:solidFill>
                  <a:schemeClr val="tx1">
                    <a:lumMod val="65000"/>
                    <a:lumOff val="35000"/>
                  </a:schemeClr>
                </a:solidFill>
                <a:latin typeface="Corbel" panose="020B0503020204020204" pitchFamily="34" charset="0"/>
              </a:rPr>
              <a:t>Readership of local newspapers has declined drastically</a:t>
            </a:r>
            <a:r>
              <a:rPr lang="en-US" dirty="0">
                <a:solidFill>
                  <a:schemeClr val="tx1">
                    <a:lumMod val="65000"/>
                    <a:lumOff val="35000"/>
                  </a:schemeClr>
                </a:solidFill>
                <a:latin typeface="Corbel" panose="020B0503020204020204" pitchFamily="34" charset="0"/>
              </a:rPr>
              <a:t> alongside revenue </a:t>
            </a:r>
          </a:p>
          <a:p>
            <a:pPr marL="285750" indent="-28575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Voters’ </a:t>
            </a:r>
            <a:r>
              <a:rPr lang="en-US" b="1" dirty="0">
                <a:solidFill>
                  <a:schemeClr val="tx1">
                    <a:lumMod val="65000"/>
                    <a:lumOff val="35000"/>
                  </a:schemeClr>
                </a:solidFill>
                <a:latin typeface="Corbel" panose="020B0503020204020204" pitchFamily="34" charset="0"/>
              </a:rPr>
              <a:t>knowledge of local policy issues has declined</a:t>
            </a:r>
          </a:p>
          <a:p>
            <a:pPr marL="285750" indent="-28575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 trend of </a:t>
            </a:r>
            <a:r>
              <a:rPr lang="en-US" b="1" dirty="0">
                <a:solidFill>
                  <a:schemeClr val="tx1">
                    <a:lumMod val="65000"/>
                    <a:lumOff val="35000"/>
                  </a:schemeClr>
                </a:solidFill>
                <a:latin typeface="Corbel" panose="020B0503020204020204" pitchFamily="34" charset="0"/>
              </a:rPr>
              <a:t>increased nationalization </a:t>
            </a:r>
            <a:r>
              <a:rPr lang="en-US" dirty="0">
                <a:solidFill>
                  <a:schemeClr val="tx1">
                    <a:lumMod val="65000"/>
                    <a:lumOff val="35000"/>
                  </a:schemeClr>
                </a:solidFill>
                <a:latin typeface="Corbel" panose="020B0503020204020204" pitchFamily="34" charset="0"/>
              </a:rPr>
              <a:t>of U.S. politics (straight-ticket/party-line) voting has emerged (Hopkins, 2018)</a:t>
            </a:r>
          </a:p>
        </p:txBody>
      </p:sp>
      <p:pic>
        <p:nvPicPr>
          <p:cNvPr id="12" name="Picture 11">
            <a:extLst>
              <a:ext uri="{FF2B5EF4-FFF2-40B4-BE49-F238E27FC236}">
                <a16:creationId xmlns:a16="http://schemas.microsoft.com/office/drawing/2014/main" id="{E1967722-FB5C-0DED-5E6A-36EDA69E7FAA}"/>
              </a:ext>
            </a:extLst>
          </p:cNvPr>
          <p:cNvPicPr>
            <a:picLocks noChangeAspect="1"/>
          </p:cNvPicPr>
          <p:nvPr/>
        </p:nvPicPr>
        <p:blipFill>
          <a:blip r:embed="rId3"/>
          <a:stretch>
            <a:fillRect/>
          </a:stretch>
        </p:blipFill>
        <p:spPr>
          <a:xfrm>
            <a:off x="8452730" y="1711854"/>
            <a:ext cx="2574934" cy="343251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F229313-58C6-5DA1-EEB8-115C8A200023}"/>
              </a:ext>
            </a:extLst>
          </p:cNvPr>
          <p:cNvPicPr>
            <a:picLocks noChangeAspect="1"/>
          </p:cNvPicPr>
          <p:nvPr/>
        </p:nvPicPr>
        <p:blipFill>
          <a:blip r:embed="rId4"/>
          <a:stretch>
            <a:fillRect/>
          </a:stretch>
        </p:blipFill>
        <p:spPr>
          <a:xfrm>
            <a:off x="7707924" y="4576793"/>
            <a:ext cx="2476500" cy="1819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998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86383"/>
            <a:ext cx="9144000" cy="1185113"/>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Does PE Ownership Spell Death, </a:t>
            </a:r>
            <a:br>
              <a:rPr lang="en-US" sz="4800" b="1" spc="-150" dirty="0">
                <a:solidFill>
                  <a:schemeClr val="tx1">
                    <a:lumMod val="75000"/>
                    <a:lumOff val="25000"/>
                  </a:schemeClr>
                </a:solidFill>
                <a:latin typeface="Corbel" panose="020B0503020204020204" pitchFamily="34" charset="0"/>
                <a:cs typeface="Calibri" panose="020F0502020204030204" pitchFamily="34" charset="0"/>
              </a:rPr>
            </a:br>
            <a:r>
              <a:rPr lang="en-US" sz="4800" b="1" spc="-150" dirty="0">
                <a:solidFill>
                  <a:schemeClr val="tx1">
                    <a:lumMod val="75000"/>
                    <a:lumOff val="25000"/>
                  </a:schemeClr>
                </a:solidFill>
                <a:latin typeface="Corbel" panose="020B0503020204020204" pitchFamily="34" charset="0"/>
                <a:cs typeface="Calibri" panose="020F0502020204030204" pitchFamily="34" charset="0"/>
              </a:rPr>
              <a:t>or A Second Chance?</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971496"/>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descr="Text&#10;&#10;Description automatically generated">
            <a:extLst>
              <a:ext uri="{FF2B5EF4-FFF2-40B4-BE49-F238E27FC236}">
                <a16:creationId xmlns:a16="http://schemas.microsoft.com/office/drawing/2014/main" id="{329F5254-C94C-BFA4-0B38-DE603B48A2E9}"/>
              </a:ext>
            </a:extLst>
          </p:cNvPr>
          <p:cNvPicPr>
            <a:picLocks noChangeAspect="1"/>
          </p:cNvPicPr>
          <p:nvPr/>
        </p:nvPicPr>
        <p:blipFill>
          <a:blip r:embed="rId3"/>
          <a:stretch>
            <a:fillRect/>
          </a:stretch>
        </p:blipFill>
        <p:spPr>
          <a:xfrm>
            <a:off x="1391988" y="2538899"/>
            <a:ext cx="9635675" cy="1812252"/>
          </a:xfrm>
          <a:prstGeom prst="rect">
            <a:avLst/>
          </a:prstGeom>
          <a:ln>
            <a:noFill/>
          </a:ln>
          <a:effectLst>
            <a:outerShdw blurRad="292100" dist="139700" dir="2700000" algn="tl" rotWithShape="0">
              <a:srgbClr val="333333">
                <a:alpha val="65000"/>
              </a:srgbClr>
            </a:outerShdw>
          </a:effectLst>
        </p:spPr>
      </p:pic>
      <p:pic>
        <p:nvPicPr>
          <p:cNvPr id="9" name="Picture 8" descr="Text&#10;&#10;Description automatically generated">
            <a:extLst>
              <a:ext uri="{FF2B5EF4-FFF2-40B4-BE49-F238E27FC236}">
                <a16:creationId xmlns:a16="http://schemas.microsoft.com/office/drawing/2014/main" id="{62F0D0BA-CFED-F87A-B8C9-A2E04CAB6C38}"/>
              </a:ext>
            </a:extLst>
          </p:cNvPr>
          <p:cNvPicPr>
            <a:picLocks noChangeAspect="1"/>
          </p:cNvPicPr>
          <p:nvPr/>
        </p:nvPicPr>
        <p:blipFill>
          <a:blip r:embed="rId4"/>
          <a:stretch>
            <a:fillRect/>
          </a:stretch>
        </p:blipFill>
        <p:spPr>
          <a:xfrm>
            <a:off x="1391989" y="4351151"/>
            <a:ext cx="9635674" cy="1546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62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86383"/>
            <a:ext cx="9144000" cy="1185113"/>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Does PE Ownership Spell Death, </a:t>
            </a:r>
            <a:br>
              <a:rPr lang="en-US" sz="4800" b="1" spc="-150" dirty="0">
                <a:solidFill>
                  <a:schemeClr val="tx1">
                    <a:lumMod val="75000"/>
                    <a:lumOff val="25000"/>
                  </a:schemeClr>
                </a:solidFill>
                <a:latin typeface="Corbel" panose="020B0503020204020204" pitchFamily="34" charset="0"/>
                <a:cs typeface="Calibri" panose="020F0502020204030204" pitchFamily="34" charset="0"/>
              </a:rPr>
            </a:br>
            <a:r>
              <a:rPr lang="en-US" sz="4800" b="1" spc="-150" dirty="0">
                <a:solidFill>
                  <a:schemeClr val="tx1">
                    <a:lumMod val="75000"/>
                    <a:lumOff val="25000"/>
                  </a:schemeClr>
                </a:solidFill>
                <a:latin typeface="Corbel" panose="020B0503020204020204" pitchFamily="34" charset="0"/>
                <a:cs typeface="Calibri" panose="020F0502020204030204" pitchFamily="34" charset="0"/>
              </a:rPr>
              <a:t>or A Second Chance?</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971496"/>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4" name="Picture 3">
            <a:extLst>
              <a:ext uri="{FF2B5EF4-FFF2-40B4-BE49-F238E27FC236}">
                <a16:creationId xmlns:a16="http://schemas.microsoft.com/office/drawing/2014/main" id="{329F5254-C94C-BFA4-0B38-DE603B48A2E9}"/>
              </a:ext>
            </a:extLst>
          </p:cNvPr>
          <p:cNvPicPr>
            <a:picLocks noChangeAspect="1"/>
          </p:cNvPicPr>
          <p:nvPr/>
        </p:nvPicPr>
        <p:blipFill>
          <a:blip r:embed="rId3"/>
          <a:srcRect/>
          <a:stretch/>
        </p:blipFill>
        <p:spPr>
          <a:xfrm>
            <a:off x="3438639" y="2183908"/>
            <a:ext cx="5009921" cy="1648835"/>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5C9D8B0A-F24A-AEC4-5DEB-68AFFCB8053E}"/>
              </a:ext>
            </a:extLst>
          </p:cNvPr>
          <p:cNvSpPr txBox="1">
            <a:spLocks/>
          </p:cNvSpPr>
          <p:nvPr/>
        </p:nvSpPr>
        <p:spPr>
          <a:xfrm>
            <a:off x="1534194" y="4161206"/>
            <a:ext cx="9123611" cy="2167497"/>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solidFill>
                  <a:schemeClr val="tx1">
                    <a:lumMod val="65000"/>
                    <a:lumOff val="35000"/>
                  </a:schemeClr>
                </a:solidFill>
                <a:latin typeface="Corbel" panose="020B0503020204020204" pitchFamily="34" charset="0"/>
              </a:rPr>
              <a:t>“Michael Bush led the creation of Civitas Media through the consolidation of Heartland Publications, Ohio Community Media, Impressions Media and certain newspapers from Freedom Central.  </a:t>
            </a:r>
            <a:r>
              <a:rPr lang="en-US" b="1" i="1" dirty="0">
                <a:solidFill>
                  <a:schemeClr val="tx1">
                    <a:lumMod val="65000"/>
                    <a:lumOff val="35000"/>
                  </a:schemeClr>
                </a:solidFill>
                <a:latin typeface="Corbel" panose="020B0503020204020204" pitchFamily="34" charset="0"/>
              </a:rPr>
              <a:t>Under his leadership, the company achieved significant cost synergies by successfully streamlining operations.  </a:t>
            </a:r>
            <a:r>
              <a:rPr lang="en-US" i="1" dirty="0">
                <a:solidFill>
                  <a:schemeClr val="tx1">
                    <a:lumMod val="65000"/>
                    <a:lumOff val="35000"/>
                  </a:schemeClr>
                </a:solidFill>
                <a:latin typeface="Corbel" panose="020B0503020204020204" pitchFamily="34" charset="0"/>
              </a:rPr>
              <a:t>It also launched new on-line and mobile platforms and introduced a number of creative revenue initiatives.” </a:t>
            </a:r>
          </a:p>
          <a:p>
            <a:pPr algn="l"/>
            <a:endParaRPr lang="en-US" dirty="0">
              <a:solidFill>
                <a:schemeClr val="tx1">
                  <a:lumMod val="65000"/>
                  <a:lumOff val="35000"/>
                </a:schemeClr>
              </a:solidFill>
              <a:latin typeface="Corbel" panose="020B0503020204020204" pitchFamily="34" charset="0"/>
            </a:endParaRPr>
          </a:p>
        </p:txBody>
      </p:sp>
    </p:spTree>
    <p:extLst>
      <p:ext uri="{BB962C8B-B14F-4D97-AF65-F5344CB8AC3E}">
        <p14:creationId xmlns:p14="http://schemas.microsoft.com/office/powerpoint/2010/main" val="362026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66951"/>
            <a:ext cx="9656064" cy="914400"/>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PE Ownership – Costs or Improvement?</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91988" y="1884513"/>
            <a:ext cx="9635675" cy="4699169"/>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1">
                    <a:lumMod val="65000"/>
                    <a:lumOff val="35000"/>
                  </a:schemeClr>
                </a:solidFill>
                <a:latin typeface="Corbel" panose="020B0503020204020204" pitchFamily="34" charset="0"/>
              </a:rPr>
              <a:t>Evisceration of Local News vs. Investments in Digital Platforms</a:t>
            </a:r>
          </a:p>
          <a:p>
            <a:r>
              <a:rPr lang="en-US" i="1" dirty="0">
                <a:solidFill>
                  <a:schemeClr val="tx1">
                    <a:lumMod val="65000"/>
                    <a:lumOff val="35000"/>
                  </a:schemeClr>
                </a:solidFill>
                <a:latin typeface="Corbel" panose="020B0503020204020204" pitchFamily="34" charset="0"/>
              </a:rPr>
              <a:t>“In this view, investment in information technology need not compromise the quality of local news reporting.”</a:t>
            </a:r>
          </a:p>
          <a:p>
            <a:pPr algn="l"/>
            <a:r>
              <a:rPr lang="en-US" b="1" dirty="0">
                <a:solidFill>
                  <a:schemeClr val="tx1">
                    <a:lumMod val="65000"/>
                    <a:lumOff val="35000"/>
                  </a:schemeClr>
                </a:solidFill>
                <a:latin typeface="Corbel" panose="020B0503020204020204" pitchFamily="34" charset="0"/>
              </a:rPr>
              <a:t>Operational Outcomes Considered</a:t>
            </a:r>
          </a:p>
          <a:p>
            <a:pPr marL="457200" indent="-457200" algn="l">
              <a:buFont typeface="+mj-lt"/>
              <a:buAutoNum type="arabicPeriod"/>
            </a:pPr>
            <a:r>
              <a:rPr lang="en-US" sz="2000" dirty="0">
                <a:solidFill>
                  <a:schemeClr val="tx1">
                    <a:lumMod val="65000"/>
                    <a:lumOff val="35000"/>
                  </a:schemeClr>
                </a:solidFill>
                <a:latin typeface="Corbel" panose="020B0503020204020204" pitchFamily="34" charset="0"/>
              </a:rPr>
              <a:t>Private equity buyouts are associated with </a:t>
            </a:r>
            <a:r>
              <a:rPr lang="en-US" sz="2000" b="1" dirty="0">
                <a:solidFill>
                  <a:schemeClr val="tx1">
                    <a:lumMod val="65000"/>
                    <a:lumOff val="35000"/>
                  </a:schemeClr>
                </a:solidFill>
                <a:latin typeface="Corbel" panose="020B0503020204020204" pitchFamily="34" charset="0"/>
              </a:rPr>
              <a:t>print circulation declines, but large increases in digital circulation.</a:t>
            </a:r>
          </a:p>
          <a:p>
            <a:pPr marL="457200" indent="-457200" algn="l">
              <a:buFont typeface="+mj-lt"/>
              <a:buAutoNum type="arabicPeriod"/>
            </a:pPr>
            <a:r>
              <a:rPr lang="en-US" sz="2000" dirty="0">
                <a:solidFill>
                  <a:schemeClr val="tx1">
                    <a:lumMod val="65000"/>
                    <a:lumOff val="35000"/>
                  </a:schemeClr>
                </a:solidFill>
                <a:latin typeface="Corbel" panose="020B0503020204020204" pitchFamily="34" charset="0"/>
              </a:rPr>
              <a:t>Private equity-owned newspapers </a:t>
            </a:r>
            <a:r>
              <a:rPr lang="en-US" sz="2000" b="1" dirty="0">
                <a:solidFill>
                  <a:schemeClr val="tx1">
                    <a:lumMod val="65000"/>
                    <a:lumOff val="35000"/>
                  </a:schemeClr>
                </a:solidFill>
                <a:latin typeface="Corbel" panose="020B0503020204020204" pitchFamily="34" charset="0"/>
              </a:rPr>
              <a:t>invest in digital technologies, which increase digital access to newspaper content.</a:t>
            </a:r>
          </a:p>
          <a:p>
            <a:pPr marL="457200" indent="-457200" algn="l">
              <a:buFont typeface="+mj-lt"/>
              <a:buAutoNum type="arabicPeriod"/>
            </a:pPr>
            <a:r>
              <a:rPr lang="en-US" sz="2000" dirty="0">
                <a:solidFill>
                  <a:schemeClr val="tx1">
                    <a:lumMod val="65000"/>
                    <a:lumOff val="35000"/>
                  </a:schemeClr>
                </a:solidFill>
                <a:latin typeface="Corbel" panose="020B0503020204020204" pitchFamily="34" charset="0"/>
              </a:rPr>
              <a:t>Private equity owners </a:t>
            </a:r>
            <a:r>
              <a:rPr lang="en-US" sz="2000" b="1" dirty="0">
                <a:solidFill>
                  <a:schemeClr val="tx1">
                    <a:lumMod val="65000"/>
                    <a:lumOff val="35000"/>
                  </a:schemeClr>
                </a:solidFill>
                <a:latin typeface="Corbel" panose="020B0503020204020204" pitchFamily="34" charset="0"/>
              </a:rPr>
              <a:t>do not quickly shut down firms </a:t>
            </a:r>
            <a:r>
              <a:rPr lang="en-US" sz="2000" dirty="0">
                <a:solidFill>
                  <a:schemeClr val="tx1">
                    <a:lumMod val="65000"/>
                    <a:lumOff val="35000"/>
                  </a:schemeClr>
                </a:solidFill>
                <a:latin typeface="Corbel" panose="020B0503020204020204" pitchFamily="34" charset="0"/>
              </a:rPr>
              <a:t>after extracting rents.</a:t>
            </a:r>
          </a:p>
          <a:p>
            <a:pPr algn="l"/>
            <a:r>
              <a:rPr lang="en-US" i="1" dirty="0">
                <a:solidFill>
                  <a:schemeClr val="tx1">
                    <a:lumMod val="65000"/>
                    <a:lumOff val="35000"/>
                  </a:schemeClr>
                </a:solidFill>
                <a:latin typeface="Corbel" panose="020B0503020204020204" pitchFamily="34" charset="0"/>
              </a:rPr>
              <a:t>Private equity ownership is associated with a raise in digital circulation partially at the expense of print circulation while also improving survival prospects.</a:t>
            </a:r>
          </a:p>
          <a:p>
            <a:pPr algn="l"/>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14288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766951"/>
            <a:ext cx="9656064" cy="914400"/>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PE Ownership – Costs or Improvement?</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1855843"/>
                <a:ext cx="9656064" cy="4542369"/>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tx1">
                        <a:lumMod val="65000"/>
                        <a:lumOff val="35000"/>
                      </a:schemeClr>
                    </a:solidFill>
                    <a:latin typeface="Corbel" panose="020B0503020204020204" pitchFamily="34" charset="0"/>
                  </a:rPr>
                  <a:t>Research Question</a:t>
                </a:r>
                <a:r>
                  <a:rPr lang="en-US" dirty="0">
                    <a:solidFill>
                      <a:schemeClr val="tx1">
                        <a:lumMod val="65000"/>
                        <a:lumOff val="35000"/>
                      </a:schemeClr>
                    </a:solidFill>
                    <a:latin typeface="Corbel" panose="020B0503020204020204" pitchFamily="34" charset="0"/>
                  </a:rPr>
                  <a:t>: How does PE ownership impact newspaper operations, local news coverage, and community outcomes?</a:t>
                </a:r>
              </a:p>
              <a:p>
                <a:pPr marL="800100" lvl="1" indent="-342900" algn="l">
                  <a:buFont typeface="Arial" panose="020B0604020202020204" pitchFamily="34" charset="0"/>
                  <a:buChar char="•"/>
                </a:pPr>
                <a:r>
                  <a:rPr lang="en-US" b="1" dirty="0">
                    <a:solidFill>
                      <a:schemeClr val="tx1">
                        <a:lumMod val="65000"/>
                        <a:lumOff val="35000"/>
                      </a:schemeClr>
                    </a:solidFill>
                    <a:latin typeface="Corbel" panose="020B0503020204020204" pitchFamily="34" charset="0"/>
                  </a:rPr>
                  <a:t>Comprehensive daily newspaper data</a:t>
                </a:r>
                <a:r>
                  <a:rPr lang="en-US" dirty="0">
                    <a:solidFill>
                      <a:schemeClr val="tx1">
                        <a:lumMod val="65000"/>
                        <a:lumOff val="35000"/>
                      </a:schemeClr>
                    </a:solidFill>
                    <a:latin typeface="Corbel" panose="020B0503020204020204" pitchFamily="34" charset="0"/>
                  </a:rPr>
                  <a:t>: textual content, circulation, ownership (including PE deals), employment, political outcomes 2001-2019</a:t>
                </a:r>
              </a:p>
              <a:p>
                <a:pPr lvl="1" algn="l"/>
                <a:r>
                  <a:rPr lang="en-US" b="1" dirty="0">
                    <a:solidFill>
                      <a:schemeClr val="tx1">
                        <a:lumMod val="65000"/>
                        <a:lumOff val="35000"/>
                      </a:schemeClr>
                    </a:solidFill>
                    <a:latin typeface="Corbel" panose="020B0503020204020204" pitchFamily="34" charset="0"/>
                  </a:rPr>
                  <a:t>Empirical Strategy</a:t>
                </a:r>
                <a:r>
                  <a:rPr lang="en-US" dirty="0">
                    <a:solidFill>
                      <a:schemeClr val="tx1">
                        <a:lumMod val="65000"/>
                        <a:lumOff val="35000"/>
                      </a:schemeClr>
                    </a:solidFill>
                    <a:latin typeface="Corbel" panose="020B0503020204020204" pitchFamily="34" charset="0"/>
                  </a:rPr>
                  <a:t>: Diff-in-diff around PE ownership (5% </a:t>
                </a:r>
                <a:r>
                  <a:rPr lang="en-US" dirty="0">
                    <a:solidFill>
                      <a:schemeClr val="tx1">
                        <a:lumMod val="65000"/>
                        <a:lumOff val="35000"/>
                      </a:schemeClr>
                    </a:solidFill>
                    <a:latin typeface="Corbel" panose="020B0503020204020204" pitchFamily="34" charset="0"/>
                    <a:sym typeface="Wingdings" panose="05000000000000000000" pitchFamily="2" charset="2"/>
                  </a:rPr>
                  <a:t> 23% over sample)</a:t>
                </a:r>
              </a:p>
              <a:p>
                <a:pPr lvl="1" algn="l"/>
                <a:r>
                  <a:rPr lang="en-US" b="1" dirty="0">
                    <a:solidFill>
                      <a:schemeClr val="tx1">
                        <a:lumMod val="65000"/>
                        <a:lumOff val="35000"/>
                      </a:schemeClr>
                    </a:solidFill>
                    <a:latin typeface="Corbel" panose="020B0503020204020204" pitchFamily="34" charset="0"/>
                    <a:sym typeface="Wingdings" panose="05000000000000000000" pitchFamily="2" charset="2"/>
                  </a:rPr>
                  <a:t>Findings:</a:t>
                </a:r>
                <a:r>
                  <a:rPr lang="en-US" dirty="0">
                    <a:solidFill>
                      <a:schemeClr val="tx1">
                        <a:lumMod val="65000"/>
                        <a:lumOff val="35000"/>
                      </a:schemeClr>
                    </a:solidFill>
                    <a:latin typeface="Corbel" panose="020B0503020204020204" pitchFamily="34" charset="0"/>
                    <a:sym typeface="Wingdings" panose="05000000000000000000" pitchFamily="2" charset="2"/>
                  </a:rPr>
                  <a:t> </a:t>
                </a:r>
              </a:p>
              <a:p>
                <a:pPr marL="1257300" lvl="2"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sym typeface="Wingdings" panose="05000000000000000000" pitchFamily="2" charset="2"/>
                  </a:rPr>
                  <a:t>Digital circulation </a:t>
                </a:r>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sym typeface="Wingdings" panose="05000000000000000000" pitchFamily="2" charset="2"/>
                      </a:rPr>
                      <m:t>↑</m:t>
                    </m:r>
                  </m:oMath>
                </a14:m>
                <a:r>
                  <a:rPr lang="en-US" dirty="0">
                    <a:solidFill>
                      <a:schemeClr val="tx1">
                        <a:lumMod val="65000"/>
                        <a:lumOff val="35000"/>
                      </a:schemeClr>
                    </a:solidFill>
                    <a:latin typeface="Corbel" panose="020B0503020204020204" pitchFamily="34" charset="0"/>
                  </a:rPr>
                  <a:t> 43% </a:t>
                </a:r>
              </a:p>
              <a:p>
                <a:pPr marL="1257300" lvl="2"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Newspaper survival </a:t>
                </a:r>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sym typeface="Wingdings" panose="05000000000000000000" pitchFamily="2" charset="2"/>
                      </a:rPr>
                      <m:t>↑</m:t>
                    </m:r>
                  </m:oMath>
                </a14:m>
                <a:r>
                  <a:rPr lang="en-US" dirty="0">
                    <a:solidFill>
                      <a:schemeClr val="tx1">
                        <a:lumMod val="65000"/>
                        <a:lumOff val="35000"/>
                      </a:schemeClr>
                    </a:solidFill>
                    <a:latin typeface="Corbel" panose="020B0503020204020204" pitchFamily="34" charset="0"/>
                  </a:rPr>
                  <a:t> </a:t>
                </a:r>
              </a:p>
              <a:p>
                <a:pPr marL="1257300" lvl="2"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Employment </a:t>
                </a:r>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dirty="0">
                    <a:solidFill>
                      <a:schemeClr val="tx1">
                        <a:lumMod val="65000"/>
                        <a:lumOff val="35000"/>
                      </a:schemeClr>
                    </a:solidFill>
                    <a:latin typeface="Corbel" panose="020B0503020204020204" pitchFamily="34" charset="0"/>
                  </a:rPr>
                  <a:t> 6.9%, especially reporters and editors</a:t>
                </a:r>
              </a:p>
              <a:p>
                <a:pPr marL="1257300" lvl="2"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Local news content </a:t>
                </a:r>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dirty="0">
                    <a:solidFill>
                      <a:schemeClr val="tx1">
                        <a:lumMod val="65000"/>
                        <a:lumOff val="35000"/>
                      </a:schemeClr>
                    </a:solidFill>
                    <a:latin typeface="Corbel" panose="020B0503020204020204" pitchFamily="34" charset="0"/>
                  </a:rPr>
                  <a:t> 10.8%, while national news increases</a:t>
                </a:r>
              </a:p>
              <a:p>
                <a:pPr marL="1257300" lvl="2"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Local political awareness and turnout </a:t>
                </a:r>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rPr>
                      <m:t>↓</m:t>
                    </m:r>
                  </m:oMath>
                </a14:m>
                <a:endParaRPr lang="en-US" dirty="0">
                  <a:solidFill>
                    <a:schemeClr val="tx1">
                      <a:lumMod val="65000"/>
                      <a:lumOff val="35000"/>
                    </a:schemeClr>
                  </a:solidFill>
                  <a:latin typeface="Corbel" panose="020B0503020204020204" pitchFamily="34" charset="0"/>
                </a:endParaRPr>
              </a:p>
              <a:p>
                <a:pPr lvl="2" algn="l"/>
                <a:endParaRPr lang="en-US" dirty="0">
                  <a:solidFill>
                    <a:schemeClr val="tx1">
                      <a:lumMod val="65000"/>
                      <a:lumOff val="35000"/>
                    </a:schemeClr>
                  </a:solidFill>
                  <a:latin typeface="Corbel" panose="020B0503020204020204" pitchFamily="34" charset="0"/>
                </a:endParaRPr>
              </a:p>
              <a:p>
                <a:pPr marL="0" lvl="2" algn="l"/>
                <a:r>
                  <a:rPr lang="en-US" i="1" dirty="0">
                    <a:solidFill>
                      <a:schemeClr val="tx1">
                        <a:lumMod val="65000"/>
                        <a:lumOff val="35000"/>
                      </a:schemeClr>
                    </a:solidFill>
                    <a:latin typeface="Corbel" panose="020B0503020204020204" pitchFamily="34" charset="0"/>
                  </a:rPr>
                  <a:t>Nuanced impact of PE – cost-cutting hurts local news production </a:t>
                </a:r>
                <a:r>
                  <a:rPr lang="en-US" b="1" i="1" dirty="0">
                    <a:solidFill>
                      <a:schemeClr val="tx1">
                        <a:lumMod val="65000"/>
                        <a:lumOff val="35000"/>
                      </a:schemeClr>
                    </a:solidFill>
                    <a:latin typeface="Corbel" panose="020B0503020204020204" pitchFamily="34" charset="0"/>
                  </a:rPr>
                  <a:t>with consequences for stakeholders</a:t>
                </a:r>
                <a:r>
                  <a:rPr lang="en-US" i="1" dirty="0">
                    <a:solidFill>
                      <a:schemeClr val="tx1">
                        <a:lumMod val="65000"/>
                        <a:lumOff val="35000"/>
                      </a:schemeClr>
                    </a:solidFill>
                    <a:latin typeface="Corbel" panose="020B0503020204020204" pitchFamily="34" charset="0"/>
                  </a:rPr>
                  <a:t>, but improve digital reach and newspaper viability</a:t>
                </a:r>
              </a:p>
            </p:txBody>
          </p:sp>
        </mc:Choice>
        <mc:Fallback xmlns="">
          <p:sp>
            <p:nvSpPr>
              <p:cNvPr id="6" name="Subtitle 2">
                <a:extLst>
                  <a:ext uri="{FF2B5EF4-FFF2-40B4-BE49-F238E27FC236}">
                    <a16:creationId xmlns:a16="http://schemas.microsoft.com/office/drawing/2014/main" id="{EEF0D0AF-BA9D-BA4C-AB3F-F8D9E7955440}"/>
                  </a:ext>
                </a:extLst>
              </p:cNvPr>
              <p:cNvSpPr txBox="1">
                <a:spLocks noRot="1" noChangeAspect="1" noMove="1" noResize="1" noEditPoints="1" noAdjustHandles="1" noChangeArrowheads="1" noChangeShapeType="1" noTextEdit="1"/>
              </p:cNvSpPr>
              <p:nvPr/>
            </p:nvSpPr>
            <p:spPr>
              <a:xfrm>
                <a:off x="1371600" y="1855843"/>
                <a:ext cx="9656064" cy="4542369"/>
              </a:xfrm>
              <a:prstGeom prst="rect">
                <a:avLst/>
              </a:prstGeom>
              <a:blipFill>
                <a:blip r:embed="rId2"/>
                <a:stretch>
                  <a:fillRect l="-947" t="-1877" r="-316" b="-13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A08752B-3956-1B49-A67C-A87B88B39B90}"/>
              </a:ext>
            </a:extLst>
          </p:cNvPr>
          <p:cNvSpPr/>
          <p:nvPr/>
        </p:nvSpPr>
        <p:spPr>
          <a:xfrm>
            <a:off x="1391989" y="1681351"/>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0089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91989" y="479054"/>
            <a:ext cx="9656064" cy="914400"/>
          </a:xfrm>
        </p:spPr>
        <p:txBody>
          <a:bodyPr lIns="0" rIns="0">
            <a:noAutofit/>
          </a:bodyPr>
          <a:lstStyle/>
          <a:p>
            <a:pPr algn="l"/>
            <a:r>
              <a:rPr lang="en-US" sz="4800" b="1" spc="-150" dirty="0">
                <a:solidFill>
                  <a:schemeClr val="tx1">
                    <a:lumMod val="75000"/>
                    <a:lumOff val="25000"/>
                  </a:schemeClr>
                </a:solidFill>
                <a:latin typeface="Corbel" panose="020B0503020204020204" pitchFamily="34" charset="0"/>
                <a:cs typeface="Calibri" panose="020F0502020204030204" pitchFamily="34" charset="0"/>
              </a:rPr>
              <a:t>Prior Literature</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91988" y="1655064"/>
            <a:ext cx="9635675" cy="4683232"/>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tx1">
                    <a:lumMod val="65000"/>
                    <a:lumOff val="35000"/>
                  </a:schemeClr>
                </a:solidFill>
                <a:latin typeface="Corbel" panose="020B0503020204020204" pitchFamily="34" charset="0"/>
              </a:rPr>
              <a:t>Media and Politics</a:t>
            </a:r>
          </a:p>
          <a:p>
            <a:pPr marL="342900"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contribute to this literature by highlighting an important </a:t>
            </a:r>
            <a:r>
              <a:rPr lang="en-US" b="1" dirty="0">
                <a:solidFill>
                  <a:schemeClr val="tx1">
                    <a:lumMod val="65000"/>
                    <a:lumOff val="35000"/>
                  </a:schemeClr>
                </a:solidFill>
                <a:latin typeface="Corbel" panose="020B0503020204020204" pitchFamily="34" charset="0"/>
              </a:rPr>
              <a:t>supply-side force of PE ownership which impacts news content and political outcomes:</a:t>
            </a:r>
            <a:r>
              <a:rPr lang="en-US" dirty="0">
                <a:solidFill>
                  <a:schemeClr val="tx1">
                    <a:lumMod val="65000"/>
                    <a:lumOff val="35000"/>
                  </a:schemeClr>
                </a:solidFill>
                <a:latin typeface="Corbel" panose="020B0503020204020204" pitchFamily="34" charset="0"/>
              </a:rPr>
              <a:t> Gao et al. (2019), Abernathy (2018)</a:t>
            </a:r>
          </a:p>
          <a:p>
            <a:pPr algn="l"/>
            <a:r>
              <a:rPr lang="en-US" b="1" dirty="0">
                <a:solidFill>
                  <a:schemeClr val="tx1">
                    <a:lumMod val="65000"/>
                    <a:lumOff val="35000"/>
                  </a:schemeClr>
                </a:solidFill>
                <a:latin typeface="Corbel" panose="020B0503020204020204" pitchFamily="34" charset="0"/>
              </a:rPr>
              <a:t>Social Media</a:t>
            </a:r>
          </a:p>
          <a:p>
            <a:pPr marL="342900"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contribute to this literature by emphasizing that </a:t>
            </a:r>
            <a:r>
              <a:rPr lang="en-US" b="1" dirty="0">
                <a:solidFill>
                  <a:schemeClr val="tx1">
                    <a:lumMod val="65000"/>
                    <a:lumOff val="35000"/>
                  </a:schemeClr>
                </a:solidFill>
                <a:latin typeface="Corbel" panose="020B0503020204020204" pitchFamily="34" charset="0"/>
              </a:rPr>
              <a:t>traditional news sources are not completely substitutable by social media:</a:t>
            </a:r>
            <a:r>
              <a:rPr lang="en-US" dirty="0">
                <a:solidFill>
                  <a:schemeClr val="tx1">
                    <a:lumMod val="65000"/>
                    <a:lumOff val="35000"/>
                  </a:schemeClr>
                </a:solidFill>
                <a:latin typeface="Corbel" panose="020B0503020204020204" pitchFamily="34" charset="0"/>
              </a:rPr>
              <a:t> Levy (2020), </a:t>
            </a:r>
            <a:r>
              <a:rPr lang="en-US" dirty="0" err="1">
                <a:solidFill>
                  <a:schemeClr val="tx1">
                    <a:lumMod val="65000"/>
                    <a:lumOff val="35000"/>
                  </a:schemeClr>
                </a:solidFill>
                <a:latin typeface="Corbel" panose="020B0503020204020204" pitchFamily="34" charset="0"/>
              </a:rPr>
              <a:t>Vosoughi</a:t>
            </a:r>
            <a:r>
              <a:rPr lang="en-US" dirty="0">
                <a:solidFill>
                  <a:schemeClr val="tx1">
                    <a:lumMod val="65000"/>
                    <a:lumOff val="35000"/>
                  </a:schemeClr>
                </a:solidFill>
                <a:latin typeface="Corbel" panose="020B0503020204020204" pitchFamily="34" charset="0"/>
              </a:rPr>
              <a:t> et al. (2018), </a:t>
            </a:r>
            <a:r>
              <a:rPr lang="en-US" dirty="0" err="1">
                <a:solidFill>
                  <a:schemeClr val="tx1">
                    <a:lumMod val="65000"/>
                    <a:lumOff val="35000"/>
                  </a:schemeClr>
                </a:solidFill>
                <a:latin typeface="Corbel" panose="020B0503020204020204" pitchFamily="34" charset="0"/>
              </a:rPr>
              <a:t>Allcott</a:t>
            </a:r>
            <a:r>
              <a:rPr lang="en-US" dirty="0">
                <a:solidFill>
                  <a:schemeClr val="tx1">
                    <a:lumMod val="65000"/>
                    <a:lumOff val="35000"/>
                  </a:schemeClr>
                </a:solidFill>
                <a:latin typeface="Corbel" panose="020B0503020204020204" pitchFamily="34" charset="0"/>
              </a:rPr>
              <a:t> and Gentzkow (2017)</a:t>
            </a:r>
          </a:p>
          <a:p>
            <a:pPr algn="l"/>
            <a:r>
              <a:rPr lang="en-US" b="1" dirty="0">
                <a:solidFill>
                  <a:schemeClr val="tx1">
                    <a:lumMod val="65000"/>
                    <a:lumOff val="35000"/>
                  </a:schemeClr>
                </a:solidFill>
                <a:latin typeface="Corbel" panose="020B0503020204020204" pitchFamily="34" charset="0"/>
              </a:rPr>
              <a:t>Private Equity</a:t>
            </a:r>
          </a:p>
          <a:p>
            <a:pPr marL="342900" indent="-342900" algn="l">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 contribute to </a:t>
            </a:r>
            <a:r>
              <a:rPr lang="en-US" b="1" dirty="0">
                <a:solidFill>
                  <a:schemeClr val="tx1">
                    <a:lumMod val="65000"/>
                    <a:lumOff val="35000"/>
                  </a:schemeClr>
                </a:solidFill>
                <a:latin typeface="Corbel" panose="020B0503020204020204" pitchFamily="34" charset="0"/>
              </a:rPr>
              <a:t>the ongoing analysis of PE’s impact on product quality, labor, and other stakeholder outcomes</a:t>
            </a:r>
            <a:r>
              <a:rPr lang="en-US" dirty="0">
                <a:solidFill>
                  <a:schemeClr val="tx1">
                    <a:lumMod val="65000"/>
                    <a:lumOff val="35000"/>
                  </a:schemeClr>
                </a:solidFill>
                <a:latin typeface="Corbel" panose="020B0503020204020204" pitchFamily="34" charset="0"/>
              </a:rPr>
              <a:t> (Kaplan and Stromberg, 2009)</a:t>
            </a:r>
          </a:p>
        </p:txBody>
      </p:sp>
      <p:sp>
        <p:nvSpPr>
          <p:cNvPr id="8" name="Rectangle 7">
            <a:extLst>
              <a:ext uri="{FF2B5EF4-FFF2-40B4-BE49-F238E27FC236}">
                <a16:creationId xmlns:a16="http://schemas.microsoft.com/office/drawing/2014/main" id="{9A08752B-3956-1B49-A67C-A87B88B39B90}"/>
              </a:ext>
            </a:extLst>
          </p:cNvPr>
          <p:cNvSpPr/>
          <p:nvPr/>
        </p:nvSpPr>
        <p:spPr>
          <a:xfrm>
            <a:off x="1391989" y="1370594"/>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6100368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2694</TotalTime>
  <Words>1827</Words>
  <Application>Microsoft Office PowerPoint</Application>
  <PresentationFormat>Widescreen</PresentationFormat>
  <Paragraphs>217</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Corbel</vt:lpstr>
      <vt:lpstr>Office Theme</vt:lpstr>
      <vt:lpstr>Local Journalism under Private Equity Ownership</vt:lpstr>
      <vt:lpstr>Our Authors</vt:lpstr>
      <vt:lpstr>Why PE? Newspapers are Different</vt:lpstr>
      <vt:lpstr>Just a Local Issue?</vt:lpstr>
      <vt:lpstr>Does PE Ownership Spell Death,  or A Second Chance?</vt:lpstr>
      <vt:lpstr>Does PE Ownership Spell Death,  or A Second Chance?</vt:lpstr>
      <vt:lpstr>PE Ownership – Costs or Improvement?</vt:lpstr>
      <vt:lpstr>PE Ownership – Costs or Improvement?</vt:lpstr>
      <vt:lpstr>Prior Literature</vt:lpstr>
      <vt:lpstr>Data</vt:lpstr>
      <vt:lpstr>“Comprehensive Data on Newspaper Content, Ownership, and Political Outcomes”</vt:lpstr>
      <vt:lpstr>Editor and Publisher International Yearbooks</vt:lpstr>
      <vt:lpstr>PitchBook Inc.</vt:lpstr>
      <vt:lpstr>NewsLibrary</vt:lpstr>
      <vt:lpstr>LinkedIn Data</vt:lpstr>
      <vt:lpstr>Political Data</vt:lpstr>
      <vt:lpstr>Firm Categorization for Entire Newspaper Industry 2001-2019</vt:lpstr>
      <vt:lpstr>PE Has Seen Growing Ownership in Context of Declining Industry</vt:lpstr>
      <vt:lpstr>Empirical Strategy</vt:lpstr>
      <vt:lpstr>Diff-in-Diff Specification</vt:lpstr>
      <vt:lpstr>Results</vt:lpstr>
      <vt:lpstr>Changing Mediums</vt:lpstr>
      <vt:lpstr>Buyouts Increase Digital</vt:lpstr>
      <vt:lpstr>Survival Rates Also Increase</vt:lpstr>
      <vt:lpstr>PE Buyouts  Declining Employment</vt:lpstr>
      <vt:lpstr>LinkedIn Employment Decline</vt:lpstr>
      <vt:lpstr>Local News Declines</vt:lpstr>
      <vt:lpstr>National News Increases</vt:lpstr>
      <vt:lpstr>Local News and Engagement Decline</vt:lpstr>
      <vt:lpstr>Engagement with Local Politics ↓</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Bozman, Adam Nathaniel</cp:lastModifiedBy>
  <cp:revision>156</cp:revision>
  <dcterms:created xsi:type="dcterms:W3CDTF">2021-09-07T17:43:47Z</dcterms:created>
  <dcterms:modified xsi:type="dcterms:W3CDTF">2022-11-07T19:50:44Z</dcterms:modified>
</cp:coreProperties>
</file>